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69" r:id="rId3"/>
    <p:sldId id="288" r:id="rId4"/>
    <p:sldId id="286" r:id="rId5"/>
    <p:sldId id="257" r:id="rId6"/>
    <p:sldId id="282" r:id="rId7"/>
    <p:sldId id="283" r:id="rId8"/>
    <p:sldId id="284" r:id="rId9"/>
    <p:sldId id="285" r:id="rId10"/>
    <p:sldId id="259" r:id="rId11"/>
    <p:sldId id="267" r:id="rId12"/>
    <p:sldId id="281" r:id="rId13"/>
    <p:sldId id="287" r:id="rId14"/>
    <p:sldId id="258" r:id="rId15"/>
    <p:sldId id="278" r:id="rId16"/>
    <p:sldId id="276" r:id="rId17"/>
    <p:sldId id="277" r:id="rId18"/>
    <p:sldId id="279" r:id="rId19"/>
    <p:sldId id="261" r:id="rId20"/>
    <p:sldId id="260" r:id="rId21"/>
    <p:sldId id="280" r:id="rId2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846"/>
    <a:srgbClr val="002B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522"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1406020"/>
            <a:ext cx="6172199" cy="2251579"/>
          </a:xfrm>
        </p:spPr>
        <p:txBody>
          <a:bodyPr lIns="0" rIns="0" anchor="t">
            <a:noAutofit/>
          </a:bodyPr>
          <a:lstStyle>
            <a:lvl1pPr>
              <a:defRPr sz="66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066800" y="3905864"/>
            <a:ext cx="6172200" cy="1123336"/>
          </a:xfrm>
        </p:spPr>
        <p:txBody>
          <a:bodyPr>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EB2C0438-4ADC-4637-B688-53620CBCE1C9}" type="datetimeFigureOut">
              <a:rPr lang="es-ES" smtClean="0"/>
              <a:t>05/06/2014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4400" y="1554480"/>
            <a:ext cx="4222308" cy="388620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EB2C0438-4ADC-4637-B688-53620CBCE1C9}" type="datetimeFigureOut">
              <a:rPr lang="es-ES" smtClean="0"/>
              <a:t>05/06/2014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9848" y="1554480"/>
            <a:ext cx="2075688" cy="3886200"/>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3456432" y="1554480"/>
            <a:ext cx="4224528" cy="3886200"/>
          </a:xfrm>
        </p:spPr>
        <p:txBody>
          <a:bodyPr vert="eaVert"/>
          <a:lstStyle>
            <a:lvl1pPr algn="l">
              <a:defRPr/>
            </a:lvl1pPr>
            <a:lvl2pPr algn="l">
              <a:defRPr/>
            </a:lvl2pPr>
            <a:lvl3pPr algn="l">
              <a:defRPr/>
            </a:lvl3pPr>
            <a:lvl4pPr algn="l">
              <a:defRPr/>
            </a:lvl4pPr>
            <a:lvl5pPr algn="l">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EB2C0438-4ADC-4637-B688-53620CBCE1C9}" type="datetimeFigureOut">
              <a:rPr lang="es-ES" smtClean="0"/>
              <a:t>05/06/2014</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3456432" y="1545336"/>
            <a:ext cx="4224528" cy="38862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9" name="Date Placeholder 8"/>
          <p:cNvSpPr>
            <a:spLocks noGrp="1"/>
          </p:cNvSpPr>
          <p:nvPr>
            <p:ph type="dt" sz="half" idx="14"/>
          </p:nvPr>
        </p:nvSpPr>
        <p:spPr/>
        <p:txBody>
          <a:bodyPr/>
          <a:lstStyle/>
          <a:p>
            <a:fld id="{EB2C0438-4ADC-4637-B688-53620CBCE1C9}" type="datetimeFigureOut">
              <a:rPr lang="es-ES" smtClean="0"/>
              <a:t>05/06/2014</a:t>
            </a:fld>
            <a:endParaRPr lang="es-ES"/>
          </a:p>
        </p:txBody>
      </p:sp>
      <p:sp>
        <p:nvSpPr>
          <p:cNvPr id="10" name="Slide Number Placeholder 9"/>
          <p:cNvSpPr>
            <a:spLocks noGrp="1"/>
          </p:cNvSpPr>
          <p:nvPr>
            <p:ph type="sldNum" sz="quarter" idx="15"/>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6"/>
          </p:nvPr>
        </p:nvSpPr>
        <p:spPr/>
        <p:txBody>
          <a:bodyPr/>
          <a:lstStyle/>
          <a:p>
            <a:endParaRPr lang="es-ES"/>
          </a:p>
        </p:txBody>
      </p:sp>
      <p:sp>
        <p:nvSpPr>
          <p:cNvPr id="12" name="Title 11"/>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069848" y="1472184"/>
            <a:ext cx="6172200" cy="2130552"/>
          </a:xfrm>
        </p:spPr>
        <p:txBody>
          <a:bodyPr anchor="t">
            <a:noAutofit/>
          </a:bodyPr>
          <a:lstStyle>
            <a:lvl1pPr algn="l">
              <a:defRPr sz="4800" b="1"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069848" y="3886200"/>
            <a:ext cx="6172200" cy="914400"/>
          </a:xfrm>
        </p:spPr>
        <p:txBody>
          <a:bodyPr anchor="t">
            <a:normAutofit/>
          </a:bodyPr>
          <a:lstStyle>
            <a:lvl1pPr marL="0" indent="0">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B2C0438-4ADC-4637-B688-53620CBCE1C9}" type="datetimeFigureOut">
              <a:rPr lang="es-ES" smtClean="0"/>
              <a:t>05/06/2014</a:t>
            </a:fld>
            <a:endParaRPr lang="es-ES"/>
          </a:p>
        </p:txBody>
      </p:sp>
      <p:sp>
        <p:nvSpPr>
          <p:cNvPr id="8" name="Slide Number Placeholder 7"/>
          <p:cNvSpPr>
            <a:spLocks noGrp="1"/>
          </p:cNvSpPr>
          <p:nvPr>
            <p:ph type="sldNum" sz="quarter" idx="11"/>
          </p:nvPr>
        </p:nvSpPr>
        <p:spPr/>
        <p:txBody>
          <a:bodyPr/>
          <a:lstStyle/>
          <a:p>
            <a:fld id="{E9524CBE-2549-4646-84C1-2684FF1FBE04}" type="slidenum">
              <a:rPr lang="es-ES" smtClean="0"/>
              <a:t>‹Nº›</a:t>
            </a:fld>
            <a:endParaRPr lang="es-ES"/>
          </a:p>
        </p:txBody>
      </p:sp>
      <p:sp>
        <p:nvSpPr>
          <p:cNvPr id="9" name="Footer Placeholder 8"/>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6325" cy="1066800"/>
          </a:xfrm>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486998" y="1915859"/>
            <a:ext cx="3646966" cy="2881426"/>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6754" y="1915881"/>
            <a:ext cx="3639311" cy="2881398"/>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Date Placeholder 8"/>
          <p:cNvSpPr>
            <a:spLocks noGrp="1"/>
          </p:cNvSpPr>
          <p:nvPr>
            <p:ph type="dt" sz="half" idx="10"/>
          </p:nvPr>
        </p:nvSpPr>
        <p:spPr/>
        <p:txBody>
          <a:bodyPr/>
          <a:lstStyle/>
          <a:p>
            <a:fld id="{EB2C0438-4ADC-4637-B688-53620CBCE1C9}" type="datetimeFigureOut">
              <a:rPr lang="es-ES" smtClean="0"/>
              <a:t>05/06/2014</a:t>
            </a:fld>
            <a:endParaRPr lang="es-ES"/>
          </a:p>
        </p:txBody>
      </p:sp>
      <p:sp>
        <p:nvSpPr>
          <p:cNvPr id="10" name="Slide Number Placeholder 9"/>
          <p:cNvSpPr>
            <a:spLocks noGrp="1"/>
          </p:cNvSpPr>
          <p:nvPr>
            <p:ph type="sldNum" sz="quarter" idx="11"/>
          </p:nvPr>
        </p:nvSpPr>
        <p:spPr/>
        <p:txBody>
          <a:bodyPr/>
          <a:lstStyle/>
          <a:p>
            <a:fld id="{E9524CBE-2549-4646-84C1-2684FF1FBE04}" type="slidenum">
              <a:rPr lang="es-ES" smtClean="0"/>
              <a:t>‹Nº›</a:t>
            </a:fld>
            <a:endParaRPr lang="es-ES"/>
          </a:p>
        </p:txBody>
      </p:sp>
      <p:sp>
        <p:nvSpPr>
          <p:cNvPr id="11" name="Footer Placeholder 10"/>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493776" y="609600"/>
            <a:ext cx="3615734" cy="1066799"/>
          </a:xfrm>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95301" y="1916113"/>
            <a:ext cx="3638550"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95300" y="2860676"/>
            <a:ext cx="3638550" cy="2882899"/>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92625" y="1916113"/>
            <a:ext cx="3660775" cy="646112"/>
          </a:xfrm>
        </p:spPr>
        <p:txBody>
          <a:bodyPr anchor="t">
            <a:norm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92626" y="2860676"/>
            <a:ext cx="3651250" cy="2882900"/>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0" name="Date Placeholder 9"/>
          <p:cNvSpPr>
            <a:spLocks noGrp="1"/>
          </p:cNvSpPr>
          <p:nvPr>
            <p:ph type="dt" sz="half" idx="10"/>
          </p:nvPr>
        </p:nvSpPr>
        <p:spPr/>
        <p:txBody>
          <a:bodyPr/>
          <a:lstStyle/>
          <a:p>
            <a:fld id="{EB2C0438-4ADC-4637-B688-53620CBCE1C9}" type="datetimeFigureOut">
              <a:rPr lang="es-ES" smtClean="0"/>
              <a:t>05/06/2014</a:t>
            </a:fld>
            <a:endParaRPr lang="es-ES"/>
          </a:p>
        </p:txBody>
      </p:sp>
      <p:sp>
        <p:nvSpPr>
          <p:cNvPr id="11" name="Slide Number Placeholder 10"/>
          <p:cNvSpPr>
            <a:spLocks noGrp="1"/>
          </p:cNvSpPr>
          <p:nvPr>
            <p:ph type="sldNum" sz="quarter" idx="11"/>
          </p:nvPr>
        </p:nvSpPr>
        <p:spPr/>
        <p:txBody>
          <a:bodyPr/>
          <a:lstStyle/>
          <a:p>
            <a:fld id="{E9524CBE-2549-4646-84C1-2684FF1FBE04}" type="slidenum">
              <a:rPr lang="es-ES" smtClean="0"/>
              <a:t>‹Nº›</a:t>
            </a:fld>
            <a:endParaRPr lang="es-ES"/>
          </a:p>
        </p:txBody>
      </p:sp>
      <p:sp>
        <p:nvSpPr>
          <p:cNvPr id="12" name="Footer Placeholder 11"/>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7162800" y="1551543"/>
            <a:ext cx="1828800" cy="365125"/>
          </a:xfrm>
        </p:spPr>
        <p:txBody>
          <a:bodyPr/>
          <a:lstStyle/>
          <a:p>
            <a:fld id="{EB2C0438-4ADC-4637-B688-53620CBCE1C9}" type="datetimeFigureOut">
              <a:rPr lang="es-ES" smtClean="0"/>
              <a:t>05/06/2014</a:t>
            </a:fld>
            <a:endParaRPr lang="es-ES"/>
          </a:p>
        </p:txBody>
      </p:sp>
      <p:sp>
        <p:nvSpPr>
          <p:cNvPr id="5" name="Title 4"/>
          <p:cNvSpPr>
            <a:spLocks noGrp="1"/>
          </p:cNvSpPr>
          <p:nvPr>
            <p:ph type="title"/>
          </p:nvPr>
        </p:nvSpPr>
        <p:spPr/>
        <p:txBody>
          <a:bodyPr/>
          <a:lstStyle/>
          <a:p>
            <a:r>
              <a:rPr lang="es-ES" smtClean="0"/>
              <a:t>Haga clic para modificar el estilo de título del patrón</a:t>
            </a:r>
            <a:endParaRPr lang="en-US" dirty="0"/>
          </a:p>
        </p:txBody>
      </p:sp>
      <p:sp>
        <p:nvSpPr>
          <p:cNvPr id="4" name="Slide Number Placeholder 3"/>
          <p:cNvSpPr>
            <a:spLocks noGrp="1"/>
          </p:cNvSpPr>
          <p:nvPr>
            <p:ph type="sldNum" sz="quarter" idx="11"/>
          </p:nvPr>
        </p:nvSpPr>
        <p:spPr/>
        <p:txBody>
          <a:bodyPr/>
          <a:lstStyle/>
          <a:p>
            <a:fld id="{E9524CBE-2549-4646-84C1-2684FF1FBE04}" type="slidenum">
              <a:rPr lang="es-ES" smtClean="0"/>
              <a:t>‹Nº›</a:t>
            </a:fld>
            <a:endParaRPr lang="es-ES"/>
          </a:p>
        </p:txBody>
      </p:sp>
      <p:sp>
        <p:nvSpPr>
          <p:cNvPr id="6" name="Footer Placeholder 5"/>
          <p:cNvSpPr>
            <a:spLocks noGrp="1"/>
          </p:cNvSpPr>
          <p:nvPr>
            <p:ph type="ftr" sz="quarter" idx="12"/>
          </p:nvPr>
        </p:nvSpPr>
        <p:spPr/>
        <p:txBody>
          <a:bodyPr/>
          <a:lstStyle/>
          <a:p>
            <a:endParaRPr lang="es-E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2C0438-4ADC-4637-B688-53620CBCE1C9}" type="datetimeFigureOut">
              <a:rPr lang="es-ES" smtClean="0"/>
              <a:t>05/06/2014</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E9524CBE-2549-4646-84C1-2684FF1FBE04}" type="slidenum">
              <a:rPr lang="es-ES" smtClean="0"/>
              <a:t>‹Nº›</a:t>
            </a:fld>
            <a:endParaRPr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450" y="1920876"/>
            <a:ext cx="3654425" cy="288924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2" name="Title 1"/>
          <p:cNvSpPr>
            <a:spLocks noGrp="1"/>
          </p:cNvSpPr>
          <p:nvPr>
            <p:ph type="title"/>
          </p:nvPr>
        </p:nvSpPr>
        <p:spPr>
          <a:xfrm>
            <a:off x="493776" y="606425"/>
            <a:ext cx="3629025" cy="1041400"/>
          </a:xfrm>
        </p:spPr>
        <p:txBody>
          <a:bodyPr anchor="t">
            <a:normAutofit/>
          </a:bodyPr>
          <a:lstStyle>
            <a:lvl1pPr algn="l">
              <a:defRPr sz="18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495300" y="1920875"/>
            <a:ext cx="3629025" cy="1812925"/>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05/06/2014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93776" y="600074"/>
            <a:ext cx="2074862" cy="1981201"/>
          </a:xfrm>
          <a:ln>
            <a:noFill/>
          </a:ln>
        </p:spPr>
        <p:txBody>
          <a:bodyPr anchor="t">
            <a:normAutofit/>
          </a:bodyPr>
          <a:lstStyle>
            <a:lvl1pPr algn="l">
              <a:defRPr sz="1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2963862" y="1650999"/>
            <a:ext cx="5627687" cy="422076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2963862" y="614363"/>
            <a:ext cx="3741738" cy="909637"/>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EB2C0438-4ADC-4637-B688-53620CBCE1C9}" type="datetimeFigureOut">
              <a:rPr lang="es-ES" smtClean="0"/>
              <a:t>05/06/2014</a:t>
            </a:fld>
            <a:endParaRPr lang="es-ES"/>
          </a:p>
        </p:txBody>
      </p:sp>
      <p:sp>
        <p:nvSpPr>
          <p:cNvPr id="9" name="Slide Number Placeholder 8"/>
          <p:cNvSpPr>
            <a:spLocks noGrp="1"/>
          </p:cNvSpPr>
          <p:nvPr>
            <p:ph type="sldNum" sz="quarter" idx="11"/>
          </p:nvPr>
        </p:nvSpPr>
        <p:spPr/>
        <p:txBody>
          <a:bodyPr/>
          <a:lstStyle/>
          <a:p>
            <a:fld id="{E9524CBE-2549-4646-84C1-2684FF1FBE04}" type="slidenum">
              <a:rPr lang="es-ES" smtClean="0"/>
              <a:t>‹Nº›</a:t>
            </a:fld>
            <a:endParaRPr lang="es-ES"/>
          </a:p>
        </p:txBody>
      </p:sp>
      <p:sp>
        <p:nvSpPr>
          <p:cNvPr id="10" name="Footer Placeholder 9"/>
          <p:cNvSpPr>
            <a:spLocks noGrp="1"/>
          </p:cNvSpPr>
          <p:nvPr>
            <p:ph type="ftr" sz="quarter" idx="12"/>
          </p:nvPr>
        </p:nvSpPr>
        <p:spPr>
          <a:xfrm>
            <a:off x="493776" y="6356350"/>
            <a:ext cx="5102352" cy="365125"/>
          </a:xfrm>
        </p:spPr>
        <p:txBody>
          <a:bodyPr/>
          <a:lstStyle/>
          <a:p>
            <a:endParaRPr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84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1554480"/>
            <a:ext cx="2073348" cy="1979466"/>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3454400" y="1547036"/>
            <a:ext cx="4222308" cy="388620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162800" y="189468"/>
            <a:ext cx="1828800"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B2C0438-4ADC-4637-B688-53620CBCE1C9}" type="datetimeFigureOut">
              <a:rPr lang="es-ES" smtClean="0"/>
              <a:t>05/06/2014</a:t>
            </a:fld>
            <a:endParaRPr lang="es-ES"/>
          </a:p>
        </p:txBody>
      </p:sp>
      <p:sp>
        <p:nvSpPr>
          <p:cNvPr id="5" name="Footer Placeholder 4"/>
          <p:cNvSpPr>
            <a:spLocks noGrp="1"/>
          </p:cNvSpPr>
          <p:nvPr>
            <p:ph type="ftr" sz="quarter" idx="3"/>
          </p:nvPr>
        </p:nvSpPr>
        <p:spPr>
          <a:xfrm>
            <a:off x="1069848" y="6356350"/>
            <a:ext cx="5102352" cy="365125"/>
          </a:xfrm>
          <a:prstGeom prst="rect">
            <a:avLst/>
          </a:prstGeom>
        </p:spPr>
        <p:txBody>
          <a:bodyPr vert="horz" lIns="91440" tIns="45720" rIns="91440" bIns="45720" rtlCol="0" anchor="t"/>
          <a:lstStyle>
            <a:lvl1pPr algn="l">
              <a:defRPr sz="1200">
                <a:solidFill>
                  <a:schemeClr val="tx1"/>
                </a:solidFill>
              </a:defRPr>
            </a:lvl1pPr>
          </a:lstStyle>
          <a:p>
            <a:endParaRPr lang="es-ES"/>
          </a:p>
        </p:txBody>
      </p:sp>
      <p:sp>
        <p:nvSpPr>
          <p:cNvPr id="6" name="Slide Number Placeholder 5"/>
          <p:cNvSpPr>
            <a:spLocks noGrp="1"/>
          </p:cNvSpPr>
          <p:nvPr>
            <p:ph type="sldNum" sz="quarter" idx="4"/>
          </p:nvPr>
        </p:nvSpPr>
        <p:spPr>
          <a:xfrm>
            <a:off x="7159752" y="6356350"/>
            <a:ext cx="1137684" cy="365125"/>
          </a:xfrm>
          <a:prstGeom prst="rect">
            <a:avLst/>
          </a:prstGeom>
        </p:spPr>
        <p:txBody>
          <a:bodyPr vert="horz" lIns="91440" tIns="45720" rIns="91440" bIns="45720" rtlCol="0" anchor="t"/>
          <a:lstStyle>
            <a:lvl1pPr algn="l">
              <a:defRPr sz="1200">
                <a:solidFill>
                  <a:schemeClr val="tx1">
                    <a:tint val="75000"/>
                  </a:schemeClr>
                </a:solidFill>
              </a:defRPr>
            </a:lvl1pPr>
          </a:lstStyle>
          <a:p>
            <a:fld id="{E9524CBE-2549-4646-84C1-2684FF1FBE04}"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i="1"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s://github.com/lozam/pptWusick.git" TargetMode="External"/><Relationship Id="rId2" Type="http://schemas.openxmlformats.org/officeDocument/2006/relationships/hyperlink" Target="https://github.com/AFd3z/wusickapp.git" TargetMode="Externa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jpe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16.jpe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79512" y="1844824"/>
            <a:ext cx="8820472" cy="2646878"/>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ES" sz="16600"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rPr>
              <a:t>WUSICK</a:t>
            </a:r>
            <a:endParaRPr lang="es-ES" sz="5400"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Lato Hairline" pitchFamily="34" charset="0"/>
            </a:endParaRPr>
          </a:p>
        </p:txBody>
      </p:sp>
      <p:sp>
        <p:nvSpPr>
          <p:cNvPr id="2" name="CuadroTexto 1"/>
          <p:cNvSpPr txBox="1"/>
          <p:nvPr/>
        </p:nvSpPr>
        <p:spPr>
          <a:xfrm>
            <a:off x="3779912" y="6093296"/>
            <a:ext cx="5220072" cy="369332"/>
          </a:xfrm>
          <a:prstGeom prst="rect">
            <a:avLst/>
          </a:prstGeom>
          <a:noFill/>
        </p:spPr>
        <p:txBody>
          <a:bodyPr wrap="square" rtlCol="0">
            <a:spAutoFit/>
          </a:bodyPr>
          <a:lstStyle/>
          <a:p>
            <a:r>
              <a:rPr lang="es-ES" dirty="0" smtClean="0"/>
              <a:t>Adrián Fernández, Javier Hernández, </a:t>
            </a:r>
            <a:r>
              <a:rPr lang="es-ES" dirty="0" err="1" smtClean="0"/>
              <a:t>Maicol</a:t>
            </a:r>
            <a:r>
              <a:rPr lang="es-ES" dirty="0" smtClean="0"/>
              <a:t> Loza</a:t>
            </a:r>
            <a:endParaRPr lang="es-ES" dirty="0"/>
          </a:p>
        </p:txBody>
      </p:sp>
    </p:spTree>
    <p:extLst>
      <p:ext uri="{BB962C8B-B14F-4D97-AF65-F5344CB8AC3E}">
        <p14:creationId xmlns:p14="http://schemas.microsoft.com/office/powerpoint/2010/main" val="376828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131840" y="0"/>
            <a:ext cx="3384376"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1637386"/>
            <a:ext cx="8928992" cy="5103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244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Users\mcl\Desktop\documentacion de WUSIC\mysql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75855" y="0"/>
            <a:ext cx="3383473" cy="611510"/>
          </a:xfrm>
        </p:spPr>
        <p:txBody>
          <a:bodyPr>
            <a:noAutofit/>
          </a:bodyPr>
          <a:lstStyle/>
          <a:p>
            <a:r>
              <a:rPr lang="es-ES" sz="3600" i="0" u="sng" dirty="0" smtClean="0">
                <a:latin typeface="Lato Hairline" pitchFamily="34" charset="0"/>
              </a:rPr>
              <a:t>Base de Datos</a:t>
            </a:r>
            <a:endParaRPr lang="es-ES" sz="3600" b="1" i="0" u="sng" dirty="0">
              <a:latin typeface="Lato Hairline" pitchFamily="34" charset="0"/>
            </a:endParaRPr>
          </a:p>
        </p:txBody>
      </p:sp>
      <p:sp>
        <p:nvSpPr>
          <p:cNvPr id="2" name="1 Rectángulo"/>
          <p:cNvSpPr/>
          <p:nvPr/>
        </p:nvSpPr>
        <p:spPr>
          <a:xfrm>
            <a:off x="3707904" y="590749"/>
            <a:ext cx="1899879" cy="369332"/>
          </a:xfrm>
          <a:prstGeom prst="rect">
            <a:avLst/>
          </a:prstGeom>
        </p:spPr>
        <p:txBody>
          <a:bodyPr wrap="none">
            <a:spAutoFit/>
          </a:bodyPr>
          <a:lstStyle/>
          <a:p>
            <a:r>
              <a:rPr lang="es-ES" dirty="0"/>
              <a:t>www.</a:t>
            </a:r>
            <a:r>
              <a:rPr lang="es-ES" b="1" dirty="0"/>
              <a:t>mysql</a:t>
            </a:r>
            <a:r>
              <a:rPr lang="es-ES" dirty="0"/>
              <a:t>.com/</a:t>
            </a:r>
          </a:p>
        </p:txBody>
      </p:sp>
      <p:pic>
        <p:nvPicPr>
          <p:cNvPr id="9" name="Picture 15" descr="C:\Users\mcl\Desktop\documentacion de WUSIC\mysql-workben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0"/>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27" y="980728"/>
            <a:ext cx="6510402" cy="5688632"/>
          </a:xfrm>
          <a:prstGeom prst="rect">
            <a:avLst/>
          </a:prstGeom>
          <a:ln/>
        </p:spPr>
        <p:style>
          <a:lnRef idx="1">
            <a:schemeClr val="dk1"/>
          </a:lnRef>
          <a:fillRef idx="2">
            <a:schemeClr val="dk1"/>
          </a:fillRef>
          <a:effectRef idx="1">
            <a:schemeClr val="dk1"/>
          </a:effectRef>
          <a:fontRef idx="minor">
            <a:schemeClr val="dk1"/>
          </a:fontRef>
        </p:style>
      </p:pic>
      <p:sp>
        <p:nvSpPr>
          <p:cNvPr id="4" name="3 CuadroTexto"/>
          <p:cNvSpPr txBox="1"/>
          <p:nvPr/>
        </p:nvSpPr>
        <p:spPr>
          <a:xfrm>
            <a:off x="7248292" y="836712"/>
            <a:ext cx="1656184" cy="523220"/>
          </a:xfrm>
          <a:prstGeom prst="rect">
            <a:avLst/>
          </a:prstGeom>
          <a:noFill/>
        </p:spPr>
        <p:txBody>
          <a:bodyPr wrap="square" rtlCol="0">
            <a:spAutoFit/>
          </a:bodyPr>
          <a:lstStyle/>
          <a:p>
            <a:r>
              <a:rPr lang="es-ES" sz="2800" dirty="0" err="1" smtClean="0">
                <a:latin typeface="Lato Hairline" pitchFamily="34" charset="0"/>
              </a:rPr>
              <a:t>Trigger</a:t>
            </a:r>
            <a:r>
              <a:rPr lang="es-ES" sz="2800" dirty="0" err="1">
                <a:latin typeface="Lato Hairline" pitchFamily="34" charset="0"/>
              </a:rPr>
              <a:t>s</a:t>
            </a:r>
            <a:endParaRPr lang="es-ES" dirty="0">
              <a:latin typeface="Lato Hairline"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12776"/>
            <a:ext cx="4429125" cy="1628775"/>
          </a:xfrm>
          <a:prstGeom prst="rect">
            <a:avLst/>
          </a:prstGeom>
          <a:ln/>
        </p:spPr>
        <p:style>
          <a:lnRef idx="1">
            <a:schemeClr val="dk1"/>
          </a:lnRef>
          <a:fillRef idx="2">
            <a:schemeClr val="dk1"/>
          </a:fillRef>
          <a:effectRef idx="1">
            <a:schemeClr val="dk1"/>
          </a:effectRef>
          <a:fontRef idx="minor">
            <a:schemeClr val="dk1"/>
          </a:fontRef>
        </p:style>
      </p:pic>
      <p:sp>
        <p:nvSpPr>
          <p:cNvPr id="5" name="4 CuadroTexto"/>
          <p:cNvSpPr txBox="1"/>
          <p:nvPr/>
        </p:nvSpPr>
        <p:spPr>
          <a:xfrm>
            <a:off x="6642033" y="3241492"/>
            <a:ext cx="2484670" cy="338554"/>
          </a:xfrm>
          <a:prstGeom prst="rect">
            <a:avLst/>
          </a:prstGeom>
          <a:noFill/>
        </p:spPr>
        <p:txBody>
          <a:bodyPr wrap="square" rtlCol="0">
            <a:spAutoFit/>
          </a:bodyPr>
          <a:lstStyle/>
          <a:p>
            <a:r>
              <a:rPr lang="es-ES" sz="1600" b="1" dirty="0" smtClean="0"/>
              <a:t>Explicar </a:t>
            </a:r>
            <a:r>
              <a:rPr lang="es-ES" sz="1600" b="1" dirty="0" err="1" smtClean="0"/>
              <a:t>triggers</a:t>
            </a:r>
            <a:r>
              <a:rPr lang="es-ES" sz="1600" dirty="0" smtClean="0"/>
              <a:t>.</a:t>
            </a:r>
            <a:endParaRPr lang="es-ES" sz="1600" dirty="0"/>
          </a:p>
        </p:txBody>
      </p:sp>
    </p:spTree>
    <p:extLst>
      <p:ext uri="{BB962C8B-B14F-4D97-AF65-F5344CB8AC3E}">
        <p14:creationId xmlns:p14="http://schemas.microsoft.com/office/powerpoint/2010/main" val="118083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endParaRPr lang="es-ES" dirty="0"/>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7" name="12 Marcador de texto"/>
          <p:cNvSpPr>
            <a:spLocks noGrp="1"/>
          </p:cNvSpPr>
          <p:nvPr>
            <p:ph type="body" sz="quarter" idx="3"/>
          </p:nvPr>
        </p:nvSpPr>
        <p:spPr>
          <a:xfrm>
            <a:off x="617733" y="1340768"/>
            <a:ext cx="8339674" cy="1493229"/>
          </a:xfrm>
        </p:spPr>
        <p:txBody>
          <a:bodyPr>
            <a:normAutofit/>
          </a:bodyPr>
          <a:lstStyle/>
          <a:p>
            <a:pPr algn="just"/>
            <a:r>
              <a:rPr lang="es-ES" i="0" dirty="0" smtClean="0"/>
              <a:t>Express es un </a:t>
            </a:r>
            <a:r>
              <a:rPr lang="es-ES" i="0" dirty="0" err="1" smtClean="0"/>
              <a:t>framework</a:t>
            </a:r>
            <a:r>
              <a:rPr lang="es-ES" i="0" dirty="0" smtClean="0"/>
              <a:t> para </a:t>
            </a:r>
            <a:r>
              <a:rPr lang="es-ES" i="0" dirty="0" err="1" smtClean="0"/>
              <a:t>Node</a:t>
            </a:r>
            <a:r>
              <a:rPr lang="es-ES" i="0" dirty="0" smtClean="0"/>
              <a:t>, inspirado en </a:t>
            </a:r>
            <a:r>
              <a:rPr lang="es-ES" i="0" dirty="0" err="1" smtClean="0"/>
              <a:t>Sinata</a:t>
            </a:r>
            <a:r>
              <a:rPr lang="es-ES" i="0" dirty="0" smtClean="0"/>
              <a:t> (</a:t>
            </a:r>
            <a:r>
              <a:rPr lang="es-ES" i="0" dirty="0" err="1" smtClean="0"/>
              <a:t>framework</a:t>
            </a:r>
            <a:r>
              <a:rPr lang="es-ES" i="0" dirty="0" smtClean="0"/>
              <a:t> para Ruby), que nos permitirá configurar nuestra aplicación de una manera bastante sencilla, vemos un ejemplo:</a:t>
            </a:r>
            <a:endParaRPr lang="es-ES" i="0" dirty="0"/>
          </a:p>
          <a:p>
            <a:endParaRPr lang="es" u="sng" dirty="0"/>
          </a:p>
          <a:p>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414464" y="2522299"/>
            <a:ext cx="5472608" cy="1274868"/>
          </a:xfrm>
          <a:prstGeom prst="rect">
            <a:avLst/>
          </a:prstGeom>
        </p:spPr>
      </p:pic>
      <p:sp>
        <p:nvSpPr>
          <p:cNvPr id="18" name="12 Marcador de texto"/>
          <p:cNvSpPr txBox="1">
            <a:spLocks/>
          </p:cNvSpPr>
          <p:nvPr/>
        </p:nvSpPr>
        <p:spPr>
          <a:xfrm>
            <a:off x="726200" y="3299630"/>
            <a:ext cx="8339674" cy="3369730"/>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ES" i="0" dirty="0" smtClean="0"/>
          </a:p>
          <a:p>
            <a:endParaRPr lang="es-ES" i="0" dirty="0" smtClean="0"/>
          </a:p>
          <a:p>
            <a:endParaRPr lang="es-ES" i="0" dirty="0" smtClean="0"/>
          </a:p>
          <a:p>
            <a:pPr algn="just"/>
            <a:r>
              <a:rPr lang="es-ES" i="0" dirty="0" smtClean="0"/>
              <a:t>En sólo cinco líneas de código, le estamos indicando el puerto por donde debe escuchar nuestro servidor, el directorio donde irán las vistas, el motor de vistas (jade en este caso), que utilizaremos el </a:t>
            </a:r>
            <a:r>
              <a:rPr lang="es-ES" i="0" dirty="0" err="1" smtClean="0"/>
              <a:t>favicon</a:t>
            </a:r>
            <a:r>
              <a:rPr lang="es-ES" i="0" dirty="0" smtClean="0"/>
              <a:t>, y que utilizaremos el log en modo desarrollo.</a:t>
            </a:r>
          </a:p>
          <a:p>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2225028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7072" y="0"/>
            <a:ext cx="1256928"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450" y="0"/>
            <a:ext cx="2160240" cy="611510"/>
          </a:xfrm>
        </p:spPr>
        <p:txBody>
          <a:bodyPr>
            <a:noAutofit/>
          </a:bodyPr>
          <a:lstStyle/>
          <a:p>
            <a:r>
              <a:rPr lang="es-ES" sz="3600" i="0" u="sng" dirty="0" smtClean="0">
                <a:latin typeface="Lato Hairline" pitchFamily="34" charset="0"/>
              </a:rPr>
              <a:t>Express</a:t>
            </a:r>
            <a:endParaRPr lang="es-ES" sz="3600" i="0" u="sng" dirty="0">
              <a:latin typeface="Lato Hairline" pitchFamily="34" charset="0"/>
            </a:endParaRPr>
          </a:p>
        </p:txBody>
      </p:sp>
      <p:sp>
        <p:nvSpPr>
          <p:cNvPr id="2" name="1 Rectángulo"/>
          <p:cNvSpPr/>
          <p:nvPr/>
        </p:nvSpPr>
        <p:spPr>
          <a:xfrm>
            <a:off x="3635442" y="604455"/>
            <a:ext cx="2304256" cy="369332"/>
          </a:xfrm>
          <a:prstGeom prst="rect">
            <a:avLst/>
          </a:prstGeom>
        </p:spPr>
        <p:txBody>
          <a:bodyPr wrap="square">
            <a:spAutoFit/>
          </a:bodyPr>
          <a:lstStyle/>
          <a:p>
            <a:r>
              <a:rPr lang="es-ES" dirty="0" smtClean="0"/>
              <a:t>http://</a:t>
            </a:r>
            <a:r>
              <a:rPr lang="es-ES" b="1" dirty="0"/>
              <a:t>express</a:t>
            </a:r>
            <a:r>
              <a:rPr lang="es-ES" dirty="0"/>
              <a:t>js.com/</a:t>
            </a:r>
            <a:endParaRPr lang="es-ES" dirty="0"/>
          </a:p>
        </p:txBody>
      </p:sp>
      <p:pic>
        <p:nvPicPr>
          <p:cNvPr id="16" name="Imagen 15"/>
          <p:cNvPicPr>
            <a:picLocks noChangeAspect="1"/>
          </p:cNvPicPr>
          <p:nvPr/>
        </p:nvPicPr>
        <p:blipFill>
          <a:blip r:embed="rId2"/>
          <a:stretch>
            <a:fillRect/>
          </a:stretch>
        </p:blipFill>
        <p:spPr>
          <a:xfrm>
            <a:off x="-32157" y="-3527"/>
            <a:ext cx="1918657" cy="461450"/>
          </a:xfrm>
          <a:prstGeom prst="rect">
            <a:avLst/>
          </a:prstGeom>
        </p:spPr>
      </p:pic>
      <p:sp>
        <p:nvSpPr>
          <p:cNvPr id="18" name="12 Marcador de texto"/>
          <p:cNvSpPr txBox="1">
            <a:spLocks/>
          </p:cNvSpPr>
          <p:nvPr/>
        </p:nvSpPr>
        <p:spPr>
          <a:xfrm>
            <a:off x="611560" y="1340768"/>
            <a:ext cx="8339674" cy="3648504"/>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Express también nos ayudará a poder construir una </a:t>
            </a:r>
            <a:r>
              <a:rPr lang="es-ES" b="1" i="0" dirty="0" smtClean="0"/>
              <a:t>API </a:t>
            </a:r>
            <a:r>
              <a:rPr lang="es-ES" b="1" i="0" dirty="0" err="1" smtClean="0"/>
              <a:t>Rest</a:t>
            </a:r>
            <a:r>
              <a:rPr lang="es-ES" b="1" i="0" dirty="0" smtClean="0"/>
              <a:t> </a:t>
            </a:r>
            <a:r>
              <a:rPr lang="es-ES" i="0" dirty="0" smtClean="0"/>
              <a:t>para el ruteo de nuestra aplicación, de una manera muy sencilla, vemos un ejemplo de unas rutas para la administración de nuestra aplicación:</a:t>
            </a:r>
          </a:p>
          <a:p>
            <a:endParaRPr lang="es" u="sng" dirty="0" smtClean="0"/>
          </a:p>
          <a:p>
            <a:endParaRPr lang="es" u="sng" dirty="0"/>
          </a:p>
          <a:p>
            <a:endParaRPr lang="es" u="sng" dirty="0" smtClean="0"/>
          </a:p>
          <a:p>
            <a:endParaRPr lang="es" u="sng" dirty="0"/>
          </a:p>
          <a:p>
            <a:endParaRPr lang="es" u="sng" dirty="0" smtClean="0"/>
          </a:p>
          <a:p>
            <a:r>
              <a:rPr lang="es" i="0" dirty="0" smtClean="0"/>
              <a:t>Como vemos, a partir del comando </a:t>
            </a:r>
            <a:r>
              <a:rPr lang="es" b="1" i="0" dirty="0" smtClean="0"/>
              <a:t>app.route</a:t>
            </a:r>
            <a:r>
              <a:rPr lang="es" i="0" dirty="0" smtClean="0"/>
              <a:t>, le indicamos la ruta, a  la que se le pueden incluir parámetros (id en los tres primeros casos), seguidos del método de llamada (POST,GET…) y la función a la que llamamos, en este caso, todas las funciones están en un archivo user, ya que son funciones relacionadas con los usuarios</a:t>
            </a:r>
          </a:p>
          <a:p>
            <a:endParaRPr lang="es-ES" i="0" dirty="0">
              <a:latin typeface="Lato Light" pitchFamily="34" charset="0"/>
            </a:endParaRPr>
          </a:p>
        </p:txBody>
      </p:sp>
      <p:pic>
        <p:nvPicPr>
          <p:cNvPr id="8" name="Imagen 7"/>
          <p:cNvPicPr>
            <a:picLocks noChangeAspect="1"/>
          </p:cNvPicPr>
          <p:nvPr/>
        </p:nvPicPr>
        <p:blipFill>
          <a:blip r:embed="rId3"/>
          <a:stretch>
            <a:fillRect/>
          </a:stretch>
        </p:blipFill>
        <p:spPr>
          <a:xfrm>
            <a:off x="1079394" y="2420888"/>
            <a:ext cx="7416352" cy="938584"/>
          </a:xfrm>
          <a:prstGeom prst="rect">
            <a:avLst/>
          </a:prstGeom>
        </p:spPr>
      </p:pic>
    </p:spTree>
    <p:extLst>
      <p:ext uri="{BB962C8B-B14F-4D97-AF65-F5344CB8AC3E}">
        <p14:creationId xmlns:p14="http://schemas.microsoft.com/office/powerpoint/2010/main" val="267374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sp>
        <p:nvSpPr>
          <p:cNvPr id="13" name="12 Marcador de texto"/>
          <p:cNvSpPr>
            <a:spLocks noGrp="1"/>
          </p:cNvSpPr>
          <p:nvPr>
            <p:ph type="body" sz="quarter" idx="3"/>
          </p:nvPr>
        </p:nvSpPr>
        <p:spPr>
          <a:xfrm>
            <a:off x="480798" y="1052736"/>
            <a:ext cx="8339674" cy="1493229"/>
          </a:xfrm>
        </p:spPr>
        <p:txBody>
          <a:bodyPr>
            <a:normAutofit fontScale="92500" lnSpcReduction="10000"/>
          </a:bodyPr>
          <a:lstStyle/>
          <a:p>
            <a:r>
              <a:rPr lang="es-ES" sz="1900" i="0" dirty="0"/>
              <a:t>Node.js es un entorno de programación en la capa del servidor basado en el lenguaje de programación </a:t>
            </a:r>
            <a:r>
              <a:rPr lang="es-ES" sz="1900" b="1" i="0" dirty="0" err="1"/>
              <a:t>Javascript</a:t>
            </a:r>
            <a:r>
              <a:rPr lang="es-ES" sz="1900" i="0" dirty="0"/>
              <a:t>, con </a:t>
            </a:r>
            <a:r>
              <a:rPr lang="es-ES" sz="1900" i="0" dirty="0" smtClean="0"/>
              <a:t>Entrada/salida no bloqueante (</a:t>
            </a:r>
            <a:r>
              <a:rPr lang="es-ES" sz="1900" b="1" i="0" dirty="0" smtClean="0"/>
              <a:t>asíncrona</a:t>
            </a:r>
            <a:r>
              <a:rPr lang="es-ES" sz="1900" i="0" dirty="0" smtClean="0"/>
              <a:t>) </a:t>
            </a:r>
            <a:r>
              <a:rPr lang="es-ES" sz="1900" i="0" dirty="0"/>
              <a:t>de datos en  una arquitectura orientada a eventos y </a:t>
            </a:r>
            <a:r>
              <a:rPr lang="es-ES" sz="1900" i="0" dirty="0" smtClean="0"/>
              <a:t>que utiliza el motor </a:t>
            </a:r>
            <a:r>
              <a:rPr lang="es-ES" sz="1900" i="0" dirty="0" err="1" smtClean="0"/>
              <a:t>Javascript</a:t>
            </a:r>
            <a:r>
              <a:rPr lang="es-ES" sz="1900" i="0" dirty="0"/>
              <a:t> </a:t>
            </a:r>
            <a:r>
              <a:rPr lang="es-ES" sz="1900" b="1" i="0" dirty="0"/>
              <a:t>V8</a:t>
            </a:r>
            <a:r>
              <a:rPr lang="es-ES" sz="1900" i="0" dirty="0" smtClean="0"/>
              <a:t>.</a:t>
            </a:r>
          </a:p>
          <a:p>
            <a:r>
              <a:rPr lang="es-ES" sz="1900" i="0" dirty="0" smtClean="0"/>
              <a:t>Fue </a:t>
            </a:r>
            <a:r>
              <a:rPr lang="es-ES" sz="1900" i="0" dirty="0"/>
              <a:t>creado </a:t>
            </a:r>
            <a:r>
              <a:rPr lang="es-ES" sz="1900" i="0" dirty="0"/>
              <a:t>por </a:t>
            </a:r>
            <a:r>
              <a:rPr lang="es-ES" sz="1900" b="1" i="0" dirty="0" err="1" smtClean="0"/>
              <a:t>Ryan</a:t>
            </a:r>
            <a:r>
              <a:rPr lang="es-ES" sz="1900" b="1" i="0" dirty="0" smtClean="0"/>
              <a:t> </a:t>
            </a:r>
            <a:r>
              <a:rPr lang="es-ES" sz="1900" b="1" i="0" dirty="0" err="1" smtClean="0"/>
              <a:t>Dahl</a:t>
            </a:r>
            <a:r>
              <a:rPr lang="es-ES" sz="1900" b="1" i="0" dirty="0" smtClean="0"/>
              <a:t> </a:t>
            </a:r>
            <a:r>
              <a:rPr lang="es-ES" sz="1900" i="0" dirty="0" smtClean="0"/>
              <a:t>en </a:t>
            </a:r>
            <a:r>
              <a:rPr lang="es-ES" sz="1900" i="0" dirty="0"/>
              <a:t>2009 con el </a:t>
            </a:r>
            <a:r>
              <a:rPr lang="es-ES" sz="1900" i="0" dirty="0" smtClean="0"/>
              <a:t>enfoque </a:t>
            </a:r>
            <a:r>
              <a:rPr lang="es-ES" sz="1900" i="0" dirty="0"/>
              <a:t>de ser útil en la creación de programas de red altamente </a:t>
            </a:r>
            <a:r>
              <a:rPr lang="es-ES" sz="1900" i="0" dirty="0" smtClean="0"/>
              <a:t>escalables.</a:t>
            </a:r>
            <a:endParaRPr lang="es-ES" sz="1900" i="0" dirty="0"/>
          </a:p>
          <a:p>
            <a:endParaRPr lang="es" u="sng" dirty="0"/>
          </a:p>
          <a:p>
            <a:endParaRPr lang="es-ES" i="0" dirty="0">
              <a:latin typeface="Lato Light"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txBox="1">
            <a:spLocks/>
          </p:cNvSpPr>
          <p:nvPr/>
        </p:nvSpPr>
        <p:spPr>
          <a:xfrm>
            <a:off x="546179" y="2545965"/>
            <a:ext cx="8339674" cy="3979379"/>
          </a:xfrm>
          <a:prstGeom prst="rect">
            <a:avLst/>
          </a:prstGeom>
        </p:spPr>
        <p:txBody>
          <a:bodyPr vert="horz" lIns="91440" tIns="45720" rIns="91440" bIns="45720" rtlCol="0" anchor="t">
            <a:normAutofit lnSpcReduction="10000"/>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s-ES" sz="2000" b="1" i="0" dirty="0" smtClean="0"/>
              <a:t>Principales ventajas</a:t>
            </a:r>
          </a:p>
          <a:p>
            <a:pPr algn="just"/>
            <a:r>
              <a:rPr lang="es" i="0" dirty="0" smtClean="0"/>
              <a:t>En comparación con otros servidores podriamos decir que Node es mejor para conseguir la </a:t>
            </a:r>
            <a:r>
              <a:rPr lang="es" b="1" i="0" dirty="0" smtClean="0"/>
              <a:t>máxima concurrencia</a:t>
            </a:r>
            <a:r>
              <a:rPr lang="es" i="0" dirty="0" smtClean="0"/>
              <a:t>, por lo tanto sería ideal para el caso que nos ocupa, la creación de una red social,  y como lo hace? </a:t>
            </a:r>
          </a:p>
          <a:p>
            <a:pPr algn="just"/>
            <a:r>
              <a:rPr lang="es-ES" i="0" dirty="0" smtClean="0"/>
              <a:t>Una </a:t>
            </a:r>
            <a:r>
              <a:rPr lang="es-ES" i="0" dirty="0"/>
              <a:t>aplicación para </a:t>
            </a:r>
            <a:r>
              <a:rPr lang="es-ES" i="0" dirty="0" err="1"/>
              <a:t>Node</a:t>
            </a:r>
            <a:r>
              <a:rPr lang="es-ES" i="0" dirty="0"/>
              <a:t> se programa sobre un solo hilo. Si en la aplicación existe una operación bloqueante (I/O por ejemplo), </a:t>
            </a:r>
            <a:r>
              <a:rPr lang="es-ES" i="0" dirty="0" err="1"/>
              <a:t>Node</a:t>
            </a:r>
            <a:r>
              <a:rPr lang="es-ES" i="0" dirty="0"/>
              <a:t> creará entonces otro hilo en segundo plano, pero no lo hará sistemáticamente por cada conexión como haría Apache. En teoría </a:t>
            </a:r>
            <a:r>
              <a:rPr lang="es-ES" i="0" dirty="0" err="1"/>
              <a:t>Node</a:t>
            </a:r>
            <a:r>
              <a:rPr lang="es-ES" i="0" dirty="0"/>
              <a:t> puede mantener tantas conexiones como número máximo de archivos descriptores (sockets) soportados por el sistema. En un sistema UNIX este límite puede rondar por las 65.000 conexiones, un número muy alto. Sin embargo en la realidad la cifra depende de muchos factores, como la cantidad de información que esté la aplicación distribuyendo a los clientes. Una aplicación con actividad normal podría mantener</a:t>
            </a:r>
            <a:r>
              <a:rPr lang="es-ES" b="1" i="0" dirty="0"/>
              <a:t> 20-25.000 </a:t>
            </a:r>
            <a:r>
              <a:rPr lang="es-ES" i="0" dirty="0"/>
              <a:t>clientes a la vez </a:t>
            </a:r>
            <a:r>
              <a:rPr lang="es-ES" b="1" i="0" dirty="0"/>
              <a:t>sin</a:t>
            </a:r>
            <a:r>
              <a:rPr lang="es-ES" i="0" dirty="0"/>
              <a:t> haber </a:t>
            </a:r>
            <a:r>
              <a:rPr lang="es-ES" b="1" i="0" dirty="0"/>
              <a:t>apenas retardo</a:t>
            </a:r>
            <a:r>
              <a:rPr lang="es-ES" i="0" dirty="0"/>
              <a:t> en las respuestas</a:t>
            </a:r>
            <a:r>
              <a:rPr lang="es-ES" i="0" dirty="0" smtClean="0"/>
              <a:t>. Esto también nos ahorraría costes en </a:t>
            </a:r>
            <a:r>
              <a:rPr lang="es-ES" b="1" i="0" dirty="0" smtClean="0"/>
              <a:t>infraestructura</a:t>
            </a:r>
            <a:r>
              <a:rPr lang="es-ES" i="0" dirty="0" smtClean="0"/>
              <a:t>, ya que no sería necesario comprar ni mantener tantos servidores.</a:t>
            </a:r>
            <a:endParaRPr lang="es" u="sng" dirty="0" smtClean="0"/>
          </a:p>
          <a:p>
            <a:endParaRPr lang="es-ES" i="0" dirty="0">
              <a:latin typeface="Lato Light" pitchFamily="34" charset="0"/>
            </a:endParaRPr>
          </a:p>
        </p:txBody>
      </p:sp>
    </p:spTree>
    <p:extLst>
      <p:ext uri="{BB962C8B-B14F-4D97-AF65-F5344CB8AC3E}">
        <p14:creationId xmlns:p14="http://schemas.microsoft.com/office/powerpoint/2010/main" val="156191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983561" y="5041744"/>
            <a:ext cx="7863424" cy="1200329"/>
          </a:xfrm>
          <a:prstGeom prst="rect">
            <a:avLst/>
          </a:prstGeom>
        </p:spPr>
        <p:txBody>
          <a:bodyPr wrap="square">
            <a:spAutoFit/>
          </a:bodyPr>
          <a:lstStyle/>
          <a:p>
            <a:r>
              <a:rPr lang="es-ES" dirty="0" smtClean="0"/>
              <a:t>Con Apache a </a:t>
            </a:r>
            <a:r>
              <a:rPr lang="es-ES" dirty="0"/>
              <a:t>partir de 400 conexiones simultáneas, el número de segundos para atender las peticiones crece considerablemente. Podemos decir que Apache funciona bien pero no es el mejor servidor para lograr máxima concurrencia (tener el número mayor de conexiones abiertas posibles).</a:t>
            </a:r>
          </a:p>
        </p:txBody>
      </p:sp>
      <p:sp>
        <p:nvSpPr>
          <p:cNvPr id="9" name="Rectángulo 8"/>
          <p:cNvSpPr/>
          <p:nvPr/>
        </p:nvSpPr>
        <p:spPr>
          <a:xfrm>
            <a:off x="2609982" y="996640"/>
            <a:ext cx="5886400" cy="369332"/>
          </a:xfrm>
          <a:prstGeom prst="rect">
            <a:avLst/>
          </a:prstGeom>
        </p:spPr>
        <p:txBody>
          <a:bodyPr wrap="square">
            <a:spAutoFit/>
          </a:bodyPr>
          <a:lstStyle/>
          <a:p>
            <a:r>
              <a:rPr lang="es-ES" b="1" dirty="0" smtClean="0"/>
              <a:t>Gráfica comparativa Apache - </a:t>
            </a:r>
            <a:r>
              <a:rPr lang="es-ES" b="1" dirty="0" err="1" smtClean="0"/>
              <a:t>Node</a:t>
            </a:r>
            <a:endParaRPr lang="es-ES" b="1" dirty="0"/>
          </a:p>
        </p:txBody>
      </p:sp>
      <p:pic>
        <p:nvPicPr>
          <p:cNvPr id="4" name="Imagen 3"/>
          <p:cNvPicPr>
            <a:picLocks noChangeAspect="1"/>
          </p:cNvPicPr>
          <p:nvPr/>
        </p:nvPicPr>
        <p:blipFill>
          <a:blip r:embed="rId3"/>
          <a:stretch>
            <a:fillRect/>
          </a:stretch>
        </p:blipFill>
        <p:spPr>
          <a:xfrm>
            <a:off x="2386583" y="1644714"/>
            <a:ext cx="4514850" cy="3190875"/>
          </a:xfrm>
          <a:prstGeom prst="rect">
            <a:avLst/>
          </a:prstGeom>
        </p:spPr>
      </p:pic>
    </p:spTree>
    <p:extLst>
      <p:ext uri="{BB962C8B-B14F-4D97-AF65-F5344CB8AC3E}">
        <p14:creationId xmlns:p14="http://schemas.microsoft.com/office/powerpoint/2010/main" val="102601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5" name="13 Marcador de contenido"/>
          <p:cNvSpPr>
            <a:spLocks noGrp="1"/>
          </p:cNvSpPr>
          <p:nvPr>
            <p:ph sz="quarter" idx="4"/>
          </p:nvPr>
        </p:nvSpPr>
        <p:spPr>
          <a:xfrm>
            <a:off x="480798" y="1268760"/>
            <a:ext cx="8195658" cy="3340596"/>
          </a:xfrm>
        </p:spPr>
        <p:txBody>
          <a:bodyPr>
            <a:noAutofit/>
          </a:bodyPr>
          <a:lstStyle/>
          <a:p>
            <a:pPr marL="0" indent="0" algn="just">
              <a:buNone/>
            </a:pPr>
            <a:r>
              <a:rPr lang="es-ES" sz="2000" b="1" i="0" dirty="0" smtClean="0"/>
              <a:t>Módulos</a:t>
            </a:r>
          </a:p>
          <a:p>
            <a:pPr marL="0" indent="0" algn="just">
              <a:buNone/>
            </a:pPr>
            <a:r>
              <a:rPr lang="es-ES" sz="1700" i="0" dirty="0" smtClean="0"/>
              <a:t>Node.js basa su estructura en la incorporación de módulos, existen varios </a:t>
            </a:r>
            <a:r>
              <a:rPr lang="es-ES" sz="1700" i="0" dirty="0"/>
              <a:t>"módulos básicos" compilados en el propio binario, como por ejemplo el módulo de </a:t>
            </a:r>
            <a:r>
              <a:rPr lang="es-ES" sz="1700" i="0" dirty="0" smtClean="0"/>
              <a:t>red (</a:t>
            </a:r>
            <a:r>
              <a:rPr lang="es-ES" sz="1700" b="1" i="0" dirty="0" smtClean="0"/>
              <a:t>net</a:t>
            </a:r>
            <a:r>
              <a:rPr lang="es-ES" sz="1700" i="0" dirty="0" smtClean="0"/>
              <a:t>), </a:t>
            </a:r>
            <a:r>
              <a:rPr lang="es-ES" sz="1700" i="0" dirty="0"/>
              <a:t>que proporciona una capa para programación de red </a:t>
            </a:r>
            <a:r>
              <a:rPr lang="es-ES" sz="1700" i="0" dirty="0" smtClean="0"/>
              <a:t>asíncrona, el módulo </a:t>
            </a:r>
            <a:r>
              <a:rPr lang="es-ES" sz="1700" b="1" i="0" dirty="0" smtClean="0"/>
              <a:t>http </a:t>
            </a:r>
            <a:r>
              <a:rPr lang="es-ES" sz="1700" i="0" dirty="0" smtClean="0"/>
              <a:t>mediante el cual podemos crear servidores y hacer las peticiones (POST, GET…) </a:t>
            </a:r>
            <a:r>
              <a:rPr lang="es-ES" sz="1700" i="0" dirty="0"/>
              <a:t>y otros módulos fundamentales, como por ejemplo </a:t>
            </a:r>
            <a:r>
              <a:rPr lang="es-ES" sz="1700" i="0" dirty="0" err="1"/>
              <a:t>Path</a:t>
            </a:r>
            <a:r>
              <a:rPr lang="es-ES" sz="1700" i="0" dirty="0"/>
              <a:t>, </a:t>
            </a:r>
            <a:r>
              <a:rPr lang="es-ES" sz="1700" i="0" dirty="0" err="1"/>
              <a:t>FileSystem</a:t>
            </a:r>
            <a:r>
              <a:rPr lang="es-ES" sz="1700" i="0" dirty="0"/>
              <a:t>, Buffer, </a:t>
            </a:r>
            <a:r>
              <a:rPr lang="es-ES" sz="1700" i="0" dirty="0" err="1"/>
              <a:t>Timers</a:t>
            </a:r>
            <a:r>
              <a:rPr lang="es-ES" sz="1700" i="0" dirty="0"/>
              <a:t> y el de propósito más general </a:t>
            </a:r>
            <a:r>
              <a:rPr lang="es-ES" sz="1700" i="0" dirty="0" err="1"/>
              <a:t>Stream</a:t>
            </a:r>
            <a:r>
              <a:rPr lang="es-ES" sz="1700" i="0" dirty="0" smtClean="0"/>
              <a:t>.</a:t>
            </a:r>
          </a:p>
          <a:p>
            <a:pPr marL="0" indent="0" algn="just">
              <a:buNone/>
            </a:pPr>
            <a:r>
              <a:rPr lang="es-ES" sz="1700" i="0" dirty="0" smtClean="0"/>
              <a:t>Estos módulos se pueden instalar fácilmente a través de la línea de comandos con el </a:t>
            </a:r>
            <a:r>
              <a:rPr lang="es-ES" sz="1700" b="1" i="0" dirty="0" err="1" smtClean="0"/>
              <a:t>Node</a:t>
            </a:r>
            <a:r>
              <a:rPr lang="es-ES" sz="1700" b="1" i="0" dirty="0"/>
              <a:t> </a:t>
            </a:r>
            <a:r>
              <a:rPr lang="es-ES" sz="1700" b="1" i="0" dirty="0" err="1" smtClean="0"/>
              <a:t>Package</a:t>
            </a:r>
            <a:r>
              <a:rPr lang="es-ES" sz="1700" b="1" i="0" dirty="0" smtClean="0"/>
              <a:t> Manager </a:t>
            </a:r>
            <a:r>
              <a:rPr lang="es-ES" sz="1700" i="0" dirty="0" smtClean="0"/>
              <a:t>(</a:t>
            </a:r>
            <a:r>
              <a:rPr lang="es-ES" sz="1700" b="1" i="0" dirty="0" err="1" smtClean="0"/>
              <a:t>npm</a:t>
            </a:r>
            <a:r>
              <a:rPr lang="es-ES" sz="1700" i="0" dirty="0" smtClean="0"/>
              <a:t>) que se instala junto con </a:t>
            </a:r>
            <a:r>
              <a:rPr lang="es-ES" sz="1700" i="0" dirty="0" err="1" smtClean="0"/>
              <a:t>Node</a:t>
            </a:r>
            <a:r>
              <a:rPr lang="es-ES" sz="1700" i="0" dirty="0" smtClean="0"/>
              <a:t>, con el comando </a:t>
            </a:r>
            <a:r>
              <a:rPr lang="es-ES" sz="1700" b="1" i="0" dirty="0" err="1" smtClean="0"/>
              <a:t>npm</a:t>
            </a:r>
            <a:r>
              <a:rPr lang="es-ES" sz="1700" b="1" i="0" dirty="0" smtClean="0"/>
              <a:t> </a:t>
            </a:r>
            <a:r>
              <a:rPr lang="es-ES" sz="1700" b="1" i="0" dirty="0" err="1" smtClean="0"/>
              <a:t>install</a:t>
            </a:r>
            <a:r>
              <a:rPr lang="es-ES" sz="1700" b="1" i="0" dirty="0" smtClean="0"/>
              <a:t> módulo.</a:t>
            </a:r>
            <a:r>
              <a:rPr lang="es-ES" sz="1700" b="1" i="0" dirty="0"/>
              <a:t> </a:t>
            </a:r>
            <a:r>
              <a:rPr lang="es-ES" sz="1700" i="0" dirty="0"/>
              <a:t> </a:t>
            </a:r>
            <a:endParaRPr lang="es-ES" sz="1700" i="0" dirty="0" smtClean="0"/>
          </a:p>
          <a:p>
            <a:pPr marL="0" indent="0" algn="just">
              <a:buNone/>
            </a:pPr>
            <a:r>
              <a:rPr lang="es-ES" sz="1700" i="0" dirty="0" smtClean="0"/>
              <a:t>Pequeño ejemplo de aplicación</a:t>
            </a:r>
            <a:r>
              <a:rPr lang="es-ES" i="0" dirty="0" smtClean="0"/>
              <a:t>:</a:t>
            </a:r>
            <a:endParaRPr lang="es-ES" dirty="0"/>
          </a:p>
        </p:txBody>
      </p:sp>
      <p:sp>
        <p:nvSpPr>
          <p:cNvPr id="18" name="11 Marcador de contenido"/>
          <p:cNvSpPr>
            <a:spLocks noGrp="1"/>
          </p:cNvSpPr>
          <p:nvPr>
            <p:ph sz="half" idx="2"/>
          </p:nvPr>
        </p:nvSpPr>
        <p:spPr>
          <a:xfrm>
            <a:off x="618187" y="4465340"/>
            <a:ext cx="8195658" cy="2016224"/>
          </a:xfrm>
        </p:spPr>
        <p:style>
          <a:lnRef idx="2">
            <a:schemeClr val="accent3"/>
          </a:lnRef>
          <a:fillRef idx="1">
            <a:schemeClr val="lt1"/>
          </a:fillRef>
          <a:effectRef idx="0">
            <a:schemeClr val="accent3"/>
          </a:effectRef>
          <a:fontRef idx="minor">
            <a:schemeClr val="dk1"/>
          </a:fontRef>
        </p:style>
        <p:txBody>
          <a:bodyPr>
            <a:normAutofit/>
          </a:bodyPr>
          <a:lstStyle/>
          <a:p>
            <a:pPr marL="0" indent="0">
              <a:buNone/>
            </a:pPr>
            <a:r>
              <a:rPr lang="es-ES" b="1" i="0" dirty="0" err="1" smtClean="0">
                <a:latin typeface="Consolas" pitchFamily="49" charset="0"/>
                <a:cs typeface="Consolas" pitchFamily="49" charset="0"/>
              </a:rPr>
              <a:t>var</a:t>
            </a:r>
            <a:r>
              <a:rPr lang="es-ES" i="0" dirty="0" smtClean="0">
                <a:latin typeface="Consolas" pitchFamily="49" charset="0"/>
                <a:cs typeface="Consolas" pitchFamily="49" charset="0"/>
              </a:rPr>
              <a:t> </a:t>
            </a:r>
            <a:r>
              <a:rPr lang="es-ES" i="0" dirty="0">
                <a:latin typeface="Consolas" pitchFamily="49" charset="0"/>
                <a:cs typeface="Consolas" pitchFamily="49" charset="0"/>
              </a:rPr>
              <a:t>http = </a:t>
            </a:r>
            <a:r>
              <a:rPr lang="es-ES" i="0" dirty="0" err="1">
                <a:latin typeface="Consolas" pitchFamily="49" charset="0"/>
                <a:cs typeface="Consolas" pitchFamily="49" charset="0"/>
              </a:rPr>
              <a:t>require</a:t>
            </a:r>
            <a:r>
              <a:rPr lang="es-ES" i="0" dirty="0">
                <a:latin typeface="Consolas" pitchFamily="49" charset="0"/>
                <a:cs typeface="Consolas" pitchFamily="49" charset="0"/>
              </a:rPr>
              <a:t>(</a:t>
            </a:r>
            <a:r>
              <a:rPr lang="es-ES" i="0" dirty="0">
                <a:solidFill>
                  <a:schemeClr val="bg2">
                    <a:lumMod val="75000"/>
                  </a:schemeClr>
                </a:solidFill>
                <a:latin typeface="Consolas" pitchFamily="49" charset="0"/>
                <a:cs typeface="Consolas" pitchFamily="49" charset="0"/>
              </a:rPr>
              <a:t>'http'</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err="1" smtClean="0">
                <a:latin typeface="Consolas" pitchFamily="49" charset="0"/>
                <a:cs typeface="Consolas" pitchFamily="49" charset="0"/>
              </a:rPr>
              <a:t>http.</a:t>
            </a:r>
            <a:r>
              <a:rPr lang="es-ES" i="0" dirty="0" err="1" smtClean="0">
                <a:solidFill>
                  <a:schemeClr val="accent2">
                    <a:lumMod val="75000"/>
                  </a:schemeClr>
                </a:solidFill>
                <a:latin typeface="Consolas" pitchFamily="49" charset="0"/>
                <a:cs typeface="Consolas" pitchFamily="49" charset="0"/>
              </a:rPr>
              <a:t>createServer</a:t>
            </a:r>
            <a:r>
              <a:rPr lang="es-ES" i="0" dirty="0" smtClean="0">
                <a:latin typeface="Consolas" pitchFamily="49" charset="0"/>
                <a:cs typeface="Consolas" pitchFamily="49" charset="0"/>
              </a:rPr>
              <a:t>(</a:t>
            </a:r>
            <a:r>
              <a:rPr lang="es-ES" b="1" i="0" dirty="0" err="1" smtClean="0">
                <a:latin typeface="Consolas" pitchFamily="49" charset="0"/>
                <a:cs typeface="Consolas" pitchFamily="49" charset="0"/>
              </a:rPr>
              <a:t>function</a:t>
            </a:r>
            <a:r>
              <a:rPr lang="es-ES" i="0" dirty="0" smtClean="0">
                <a:latin typeface="Consolas" pitchFamily="49" charset="0"/>
                <a:cs typeface="Consolas" pitchFamily="49" charset="0"/>
              </a:rPr>
              <a:t> </a:t>
            </a:r>
            <a:r>
              <a:rPr lang="es-ES" i="0" dirty="0">
                <a:latin typeface="Consolas" pitchFamily="49" charset="0"/>
                <a:cs typeface="Consolas" pitchFamily="49" charset="0"/>
              </a:rPr>
              <a:t>(</a:t>
            </a:r>
            <a:r>
              <a:rPr lang="es-ES" i="0" dirty="0" err="1">
                <a:latin typeface="Consolas" pitchFamily="49" charset="0"/>
                <a:cs typeface="Consolas" pitchFamily="49" charset="0"/>
              </a:rPr>
              <a:t>request</a:t>
            </a:r>
            <a:r>
              <a:rPr lang="es-ES" i="0" dirty="0">
                <a:latin typeface="Consolas" pitchFamily="49" charset="0"/>
                <a:cs typeface="Consolas" pitchFamily="49" charset="0"/>
              </a:rPr>
              <a:t>, response) { </a:t>
            </a:r>
            <a:endParaRPr lang="es-ES" i="0" dirty="0" smtClean="0">
              <a:latin typeface="Consolas" pitchFamily="49" charset="0"/>
              <a:cs typeface="Consolas" pitchFamily="49" charset="0"/>
            </a:endParaRPr>
          </a:p>
          <a:p>
            <a:pPr marL="0" indent="0">
              <a:buNone/>
            </a:pPr>
            <a:r>
              <a:rPr lang="es-ES" i="0" dirty="0">
                <a:latin typeface="Consolas" pitchFamily="49" charset="0"/>
                <a:cs typeface="Consolas" pitchFamily="49" charset="0"/>
              </a:rPr>
              <a:t>	</a:t>
            </a:r>
            <a:r>
              <a:rPr lang="es-ES" i="0" dirty="0" err="1" smtClean="0">
                <a:solidFill>
                  <a:schemeClr val="bg1"/>
                </a:solidFill>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writeHead</a:t>
            </a:r>
            <a:r>
              <a:rPr lang="es-ES" i="0" dirty="0" smtClean="0">
                <a:solidFill>
                  <a:schemeClr val="bg1"/>
                </a:solidFill>
                <a:latin typeface="Consolas" pitchFamily="49" charset="0"/>
                <a:cs typeface="Consolas" pitchFamily="49" charset="0"/>
              </a:rPr>
              <a:t>(</a:t>
            </a:r>
            <a:r>
              <a:rPr lang="es-ES" i="0" dirty="0" smtClean="0">
                <a:solidFill>
                  <a:srgbClr val="FF0000"/>
                </a:solidFill>
                <a:latin typeface="Consolas" pitchFamily="49" charset="0"/>
                <a:cs typeface="Consolas" pitchFamily="49" charset="0"/>
              </a:rPr>
              <a:t>200</a:t>
            </a:r>
            <a:r>
              <a:rPr lang="es-ES" i="0" dirty="0">
                <a:latin typeface="Consolas" pitchFamily="49" charset="0"/>
                <a:cs typeface="Consolas" pitchFamily="49" charset="0"/>
              </a:rPr>
              <a:t>, {</a:t>
            </a:r>
            <a:r>
              <a:rPr lang="es-ES" i="0" dirty="0">
                <a:solidFill>
                  <a:schemeClr val="bg2">
                    <a:lumMod val="75000"/>
                  </a:schemeClr>
                </a:solidFill>
                <a:latin typeface="Consolas" pitchFamily="49" charset="0"/>
                <a:cs typeface="Consolas" pitchFamily="49" charset="0"/>
              </a:rPr>
              <a:t>'</a:t>
            </a:r>
            <a:r>
              <a:rPr lang="es-ES" i="0" dirty="0" err="1">
                <a:solidFill>
                  <a:schemeClr val="bg2">
                    <a:lumMod val="75000"/>
                  </a:schemeClr>
                </a:solidFill>
                <a:latin typeface="Consolas" pitchFamily="49" charset="0"/>
                <a:cs typeface="Consolas" pitchFamily="49" charset="0"/>
              </a:rPr>
              <a:t>Cont</a:t>
            </a:r>
            <a:r>
              <a:rPr lang="es-ES" i="0" dirty="0">
                <a:solidFill>
                  <a:schemeClr val="bg2">
                    <a:lumMod val="75000"/>
                  </a:schemeClr>
                </a:solidFill>
                <a:latin typeface="Consolas" pitchFamily="49" charset="0"/>
                <a:cs typeface="Consolas" pitchFamily="49" charset="0"/>
              </a:rPr>
              <a:t>ent-Type</a:t>
            </a:r>
            <a:r>
              <a:rPr lang="es-ES" i="0" dirty="0" smtClean="0">
                <a:solidFill>
                  <a:schemeClr val="bg2">
                    <a:lumMod val="75000"/>
                  </a:schemeClr>
                </a:solidFill>
                <a:latin typeface="Consolas" pitchFamily="49" charset="0"/>
                <a:cs typeface="Consolas" pitchFamily="49" charset="0"/>
              </a:rPr>
              <a:t>':'text/plain'</a:t>
            </a:r>
            <a:r>
              <a:rPr lang="es-ES" i="0" dirty="0" smtClean="0">
                <a:latin typeface="Consolas" pitchFamily="49" charset="0"/>
                <a:cs typeface="Consolas" pitchFamily="49" charset="0"/>
              </a:rPr>
              <a:t>});</a:t>
            </a:r>
          </a:p>
          <a:p>
            <a:pPr marL="0" indent="0">
              <a:buNone/>
            </a:pPr>
            <a:r>
              <a:rPr lang="es-ES" i="0" dirty="0">
                <a:latin typeface="Consolas" pitchFamily="49" charset="0"/>
                <a:cs typeface="Consolas" pitchFamily="49" charset="0"/>
              </a:rPr>
              <a:t>	</a:t>
            </a:r>
            <a:r>
              <a:rPr lang="es-ES" i="0" dirty="0" err="1" smtClean="0">
                <a:latin typeface="Consolas" pitchFamily="49" charset="0"/>
                <a:cs typeface="Consolas" pitchFamily="49" charset="0"/>
              </a:rPr>
              <a:t>response.</a:t>
            </a:r>
            <a:r>
              <a:rPr lang="es-ES" i="0" dirty="0" err="1" smtClean="0">
                <a:solidFill>
                  <a:schemeClr val="accent2">
                    <a:lumMod val="75000"/>
                  </a:schemeClr>
                </a:solidFill>
                <a:latin typeface="Consolas" pitchFamily="49" charset="0"/>
                <a:cs typeface="Consolas" pitchFamily="49" charset="0"/>
              </a:rPr>
              <a:t>end</a:t>
            </a:r>
            <a:r>
              <a:rPr lang="es-ES" i="0" dirty="0">
                <a:latin typeface="Consolas" pitchFamily="49" charset="0"/>
                <a:cs typeface="Consolas" pitchFamily="49" charset="0"/>
              </a:rPr>
              <a:t>(</a:t>
            </a:r>
            <a:r>
              <a:rPr lang="es-ES" i="0" dirty="0" smtClean="0">
                <a:solidFill>
                  <a:schemeClr val="bg2">
                    <a:lumMod val="75000"/>
                  </a:schemeClr>
                </a:solidFill>
                <a:latin typeface="Consolas" pitchFamily="49" charset="0"/>
                <a:cs typeface="Consolas" pitchFamily="49" charset="0"/>
              </a:rPr>
              <a:t>'Hola Mundo</a:t>
            </a:r>
            <a:r>
              <a:rPr lang="es-ES" b="1" i="0" dirty="0" smtClean="0">
                <a:solidFill>
                  <a:schemeClr val="bg2">
                    <a:lumMod val="75000"/>
                  </a:schemeClr>
                </a:solidFill>
                <a:latin typeface="Consolas" pitchFamily="49" charset="0"/>
                <a:cs typeface="Consolas" pitchFamily="49" charset="0"/>
              </a:rPr>
              <a:t>\n</a:t>
            </a:r>
            <a:r>
              <a:rPr lang="es-ES" i="0" dirty="0">
                <a:solidFill>
                  <a:schemeClr val="bg2">
                    <a:lumMod val="75000"/>
                  </a:schemeClr>
                </a:solidFill>
                <a:latin typeface="Consolas" pitchFamily="49" charset="0"/>
                <a:cs typeface="Consolas" pitchFamily="49" charset="0"/>
              </a:rPr>
              <a:t>'</a:t>
            </a:r>
            <a:r>
              <a:rPr lang="es-ES" i="0" dirty="0">
                <a:latin typeface="Consolas" pitchFamily="49" charset="0"/>
                <a:cs typeface="Consolas" pitchFamily="49" charset="0"/>
              </a:rPr>
              <a:t>); </a:t>
            </a:r>
            <a:endParaRPr lang="es-ES" i="0" dirty="0" smtClean="0">
              <a:latin typeface="Consolas" pitchFamily="49" charset="0"/>
              <a:cs typeface="Consolas" pitchFamily="49" charset="0"/>
            </a:endParaRPr>
          </a:p>
          <a:p>
            <a:pPr marL="0" indent="0">
              <a:buNone/>
            </a:pPr>
            <a:r>
              <a:rPr lang="es-ES" i="0" dirty="0" smtClean="0">
                <a:latin typeface="Consolas" pitchFamily="49" charset="0"/>
                <a:cs typeface="Consolas" pitchFamily="49" charset="0"/>
              </a:rPr>
              <a:t>}).</a:t>
            </a:r>
            <a:r>
              <a:rPr lang="es-ES" i="0" dirty="0">
                <a:solidFill>
                  <a:schemeClr val="accent2">
                    <a:lumMod val="75000"/>
                  </a:schemeClr>
                </a:solidFill>
                <a:latin typeface="Consolas" pitchFamily="49" charset="0"/>
                <a:cs typeface="Consolas" pitchFamily="49" charset="0"/>
              </a:rPr>
              <a:t>listen</a:t>
            </a:r>
            <a:r>
              <a:rPr lang="es-ES" i="0" dirty="0">
                <a:latin typeface="Consolas" pitchFamily="49" charset="0"/>
                <a:cs typeface="Consolas" pitchFamily="49" charset="0"/>
              </a:rPr>
              <a:t>(</a:t>
            </a:r>
            <a:r>
              <a:rPr lang="es-ES" i="0" dirty="0">
                <a:solidFill>
                  <a:srgbClr val="FF0000"/>
                </a:solidFill>
                <a:latin typeface="Consolas" pitchFamily="49" charset="0"/>
                <a:cs typeface="Consolas" pitchFamily="49" charset="0"/>
              </a:rPr>
              <a:t>8000</a:t>
            </a:r>
            <a:r>
              <a:rPr lang="es-ES" i="0" dirty="0" smtClean="0">
                <a:latin typeface="Consolas" pitchFamily="49" charset="0"/>
                <a:cs typeface="Consolas" pitchFamily="49" charset="0"/>
              </a:rPr>
              <a:t>);</a:t>
            </a:r>
          </a:p>
          <a:p>
            <a:pPr marL="0" indent="0">
              <a:buNone/>
            </a:pPr>
            <a:r>
              <a:rPr lang="es-ES" i="0" dirty="0" smtClean="0">
                <a:latin typeface="Consolas" pitchFamily="49" charset="0"/>
                <a:cs typeface="Consolas" pitchFamily="49" charset="0"/>
              </a:rPr>
              <a:t> </a:t>
            </a:r>
            <a:r>
              <a:rPr lang="es-ES" i="0" dirty="0">
                <a:latin typeface="Consolas" pitchFamily="49" charset="0"/>
                <a:cs typeface="Consolas" pitchFamily="49" charset="0"/>
              </a:rPr>
              <a:t>console.log(</a:t>
            </a:r>
            <a:r>
              <a:rPr lang="es-ES" i="0" dirty="0">
                <a:solidFill>
                  <a:schemeClr val="bg2">
                    <a:lumMod val="75000"/>
                  </a:schemeClr>
                </a:solidFill>
                <a:latin typeface="Consolas" pitchFamily="49" charset="0"/>
                <a:cs typeface="Consolas" pitchFamily="49" charset="0"/>
              </a:rPr>
              <a:t>'Server </a:t>
            </a:r>
            <a:r>
              <a:rPr lang="es-ES" i="0" dirty="0" err="1">
                <a:solidFill>
                  <a:schemeClr val="bg2">
                    <a:lumMod val="75000"/>
                  </a:schemeClr>
                </a:solidFill>
                <a:latin typeface="Consolas" pitchFamily="49" charset="0"/>
                <a:cs typeface="Consolas" pitchFamily="49" charset="0"/>
              </a:rPr>
              <a:t>running</a:t>
            </a:r>
            <a:r>
              <a:rPr lang="es-ES" i="0" dirty="0">
                <a:solidFill>
                  <a:schemeClr val="bg2">
                    <a:lumMod val="75000"/>
                  </a:schemeClr>
                </a:solidFill>
                <a:latin typeface="Consolas" pitchFamily="49" charset="0"/>
                <a:cs typeface="Consolas" pitchFamily="49" charset="0"/>
              </a:rPr>
              <a:t> at http://127.0.0.1:8000/'</a:t>
            </a:r>
            <a:r>
              <a:rPr lang="es-ES" i="0" dirty="0">
                <a:latin typeface="Consolas" pitchFamily="49" charset="0"/>
                <a:cs typeface="Consolas" pitchFamily="49" charset="0"/>
              </a:rPr>
              <a:t>);</a:t>
            </a:r>
          </a:p>
        </p:txBody>
      </p:sp>
      <p:sp>
        <p:nvSpPr>
          <p:cNvPr id="19" name="16 CuadroTexto"/>
          <p:cNvSpPr txBox="1"/>
          <p:nvPr/>
        </p:nvSpPr>
        <p:spPr>
          <a:xfrm>
            <a:off x="7364645" y="4080401"/>
            <a:ext cx="1380506" cy="369332"/>
          </a:xfrm>
          <a:prstGeom prst="rect">
            <a:avLst/>
          </a:prstGeom>
          <a:noFill/>
        </p:spPr>
        <p:txBody>
          <a:bodyPr wrap="none" rtlCol="0">
            <a:spAutoFit/>
          </a:bodyPr>
          <a:lstStyle/>
          <a:p>
            <a:r>
              <a:rPr lang="es-ES" u="sng" dirty="0" smtClean="0"/>
              <a:t>Hola Mundo</a:t>
            </a:r>
            <a:endParaRPr lang="es-ES" u="sng" dirty="0"/>
          </a:p>
        </p:txBody>
      </p:sp>
    </p:spTree>
    <p:extLst>
      <p:ext uri="{BB962C8B-B14F-4D97-AF65-F5344CB8AC3E}">
        <p14:creationId xmlns:p14="http://schemas.microsoft.com/office/powerpoint/2010/main" val="38557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a:t>Es posible utilizar módulos desarrollados por </a:t>
            </a:r>
            <a:r>
              <a:rPr lang="es-ES" sz="1900" i="0" dirty="0" smtClean="0"/>
              <a:t>terceros (instalar el de </a:t>
            </a:r>
            <a:r>
              <a:rPr lang="es-ES" sz="1900" i="0" dirty="0" err="1" smtClean="0"/>
              <a:t>mysql</a:t>
            </a:r>
            <a:r>
              <a:rPr lang="es-ES" sz="1900" i="0" dirty="0" smtClean="0"/>
              <a:t>), o incluso crear los nuestros propios, como hemos hecho para conectarnos con nuestra base de datos </a:t>
            </a:r>
            <a:r>
              <a:rPr lang="es-ES" sz="1900" i="0" dirty="0" err="1" smtClean="0"/>
              <a:t>MySQL</a:t>
            </a:r>
            <a:r>
              <a:rPr lang="es-ES" sz="1900" i="0" dirty="0" smtClean="0"/>
              <a:t>.</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sp>
        <p:nvSpPr>
          <p:cNvPr id="5" name="Rectángulo 4"/>
          <p:cNvSpPr/>
          <p:nvPr/>
        </p:nvSpPr>
        <p:spPr>
          <a:xfrm>
            <a:off x="485081" y="2160903"/>
            <a:ext cx="1891694" cy="369332"/>
          </a:xfrm>
          <a:prstGeom prst="rect">
            <a:avLst/>
          </a:prstGeom>
        </p:spPr>
        <p:txBody>
          <a:bodyPr wrap="square">
            <a:spAutoFit/>
          </a:bodyPr>
          <a:lstStyle/>
          <a:p>
            <a:pPr algn="just"/>
            <a:r>
              <a:rPr lang="es-ES" b="1" dirty="0" smtClean="0"/>
              <a:t>Módulo </a:t>
            </a:r>
            <a:r>
              <a:rPr lang="es-ES" b="1" dirty="0" err="1" smtClean="0"/>
              <a:t>dbfunct</a:t>
            </a:r>
            <a:endParaRPr lang="es-ES" b="1" dirty="0"/>
          </a:p>
        </p:txBody>
      </p:sp>
      <p:sp>
        <p:nvSpPr>
          <p:cNvPr id="18" name="12 Marcador de texto"/>
          <p:cNvSpPr txBox="1">
            <a:spLocks/>
          </p:cNvSpPr>
          <p:nvPr/>
        </p:nvSpPr>
        <p:spPr>
          <a:xfrm>
            <a:off x="470345" y="2648425"/>
            <a:ext cx="8339674" cy="1402551"/>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pPr algn="just"/>
            <a:r>
              <a:rPr lang="es-ES" i="0" dirty="0" smtClean="0"/>
              <a:t>Nuestro módulo consta de dos archivos muy sencillos, </a:t>
            </a:r>
            <a:r>
              <a:rPr lang="es-ES" b="1" i="0" dirty="0" err="1" smtClean="0"/>
              <a:t>DBconstants</a:t>
            </a:r>
            <a:r>
              <a:rPr lang="es-ES" b="1" i="0" dirty="0" smtClean="0"/>
              <a:t>,</a:t>
            </a:r>
            <a:r>
              <a:rPr lang="es-ES" i="0" dirty="0" smtClean="0"/>
              <a:t> que incorpora las propias definiciones de constantes de nuestra base de datos, así como una función para la definición de éstas, ya que en </a:t>
            </a:r>
            <a:r>
              <a:rPr lang="es-ES" i="0" dirty="0" err="1" smtClean="0"/>
              <a:t>Node</a:t>
            </a:r>
            <a:r>
              <a:rPr lang="es-ES" i="0" dirty="0" smtClean="0"/>
              <a:t> no existe el concepto de constante como tal.</a:t>
            </a:r>
          </a:p>
          <a:p>
            <a:endParaRPr lang="es" u="sng" dirty="0" smtClean="0"/>
          </a:p>
          <a:p>
            <a:endParaRPr lang="es-ES" i="0" dirty="0">
              <a:latin typeface="Lato Light" pitchFamily="34" charset="0"/>
            </a:endParaRPr>
          </a:p>
        </p:txBody>
      </p:sp>
      <p:pic>
        <p:nvPicPr>
          <p:cNvPr id="6" name="Imagen 5"/>
          <p:cNvPicPr>
            <a:picLocks noChangeAspect="1"/>
          </p:cNvPicPr>
          <p:nvPr/>
        </p:nvPicPr>
        <p:blipFill>
          <a:blip r:embed="rId3"/>
          <a:stretch>
            <a:fillRect/>
          </a:stretch>
        </p:blipFill>
        <p:spPr>
          <a:xfrm>
            <a:off x="2996753" y="3837223"/>
            <a:ext cx="3735487" cy="2539747"/>
          </a:xfrm>
          <a:prstGeom prst="rect">
            <a:avLst/>
          </a:prstGeom>
        </p:spPr>
      </p:pic>
    </p:spTree>
    <p:extLst>
      <p:ext uri="{BB962C8B-B14F-4D97-AF65-F5344CB8AC3E}">
        <p14:creationId xmlns:p14="http://schemas.microsoft.com/office/powerpoint/2010/main" val="390751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04664"/>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707904" y="0"/>
            <a:ext cx="2016224" cy="683406"/>
          </a:xfrm>
        </p:spPr>
        <p:txBody>
          <a:bodyPr>
            <a:noAutofit/>
          </a:bodyPr>
          <a:lstStyle/>
          <a:p>
            <a:r>
              <a:rPr lang="es-ES" sz="3600" i="0" u="sng" dirty="0" smtClean="0">
                <a:latin typeface="Lato Hairline" pitchFamily="34" charset="0"/>
              </a:rPr>
              <a:t>Node.JS</a:t>
            </a:r>
            <a:endParaRPr lang="es-ES" sz="3600" i="0" u="sng" dirty="0">
              <a:latin typeface="Lato Hairline" pitchFamily="34" charset="0"/>
            </a:endParaRPr>
          </a:p>
        </p:txBody>
      </p:sp>
      <p:pic>
        <p:nvPicPr>
          <p:cNvPr id="16" name="Picture 16" descr="C:\Users\mcl\Desktop\documentacion de WUSIC\nodebad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8"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14" name="12 Marcador de texto"/>
          <p:cNvSpPr>
            <a:spLocks noGrp="1"/>
          </p:cNvSpPr>
          <p:nvPr>
            <p:ph type="body" sz="quarter" idx="3"/>
          </p:nvPr>
        </p:nvSpPr>
        <p:spPr>
          <a:xfrm>
            <a:off x="552425" y="1349210"/>
            <a:ext cx="8339674" cy="792088"/>
          </a:xfrm>
        </p:spPr>
        <p:txBody>
          <a:bodyPr>
            <a:normAutofit fontScale="92500" lnSpcReduction="20000"/>
          </a:bodyPr>
          <a:lstStyle/>
          <a:p>
            <a:r>
              <a:rPr lang="es-ES" sz="1900" i="0" dirty="0" smtClean="0"/>
              <a:t>Este módulo con las constantes lo incluimos en el otro archivo del módulo que nos crea el </a:t>
            </a:r>
            <a:r>
              <a:rPr lang="es-ES" sz="1900" i="0" dirty="0"/>
              <a:t>objeto conexión </a:t>
            </a:r>
            <a:r>
              <a:rPr lang="es-ES" sz="1900" b="1" i="0" dirty="0" err="1"/>
              <a:t>MySQLconnection</a:t>
            </a:r>
            <a:r>
              <a:rPr lang="es-ES" sz="1900" i="0" dirty="0"/>
              <a:t>, </a:t>
            </a:r>
            <a:r>
              <a:rPr lang="es-ES" sz="1900" i="0" dirty="0" smtClean="0"/>
              <a:t>y que a su vez, incluiremos en nuestros archivos de funciones donde va a ser utilizado.</a:t>
            </a:r>
            <a:endParaRPr lang="es" u="sng" dirty="0"/>
          </a:p>
          <a:p>
            <a:endParaRPr lang="es-ES" i="0" dirty="0">
              <a:latin typeface="Lato Light" pitchFamily="34" charset="0"/>
            </a:endParaRPr>
          </a:p>
        </p:txBody>
      </p:sp>
      <p:sp>
        <p:nvSpPr>
          <p:cNvPr id="17" name="12 Marcador de texto"/>
          <p:cNvSpPr txBox="1">
            <a:spLocks/>
          </p:cNvSpPr>
          <p:nvPr/>
        </p:nvSpPr>
        <p:spPr>
          <a:xfrm>
            <a:off x="552425" y="2250394"/>
            <a:ext cx="8339674" cy="3338845"/>
          </a:xfrm>
          <a:prstGeom prst="rect">
            <a:avLst/>
          </a:prstGeom>
        </p:spPr>
        <p:txBody>
          <a:bodyPr vert="horz" lIns="91440" tIns="45720" rIns="91440" bIns="45720" rtlCol="0" anchor="t">
            <a:normAutofit/>
          </a:bodyPr>
          <a:lstStyle>
            <a:lvl1pPr marL="0" indent="0" algn="l" defTabSz="914400" rtl="0" eaLnBrk="1" latinLnBrk="0" hangingPunct="1">
              <a:spcBef>
                <a:spcPct val="20000"/>
              </a:spcBef>
              <a:buFont typeface="Arial" pitchFamily="34" charset="0"/>
              <a:buNone/>
              <a:defRPr sz="1800" b="0" i="1" kern="1200">
                <a:solidFill>
                  <a:schemeClr val="tx1"/>
                </a:solidFill>
                <a:latin typeface="+mn-lt"/>
                <a:ea typeface="+mn-ea"/>
                <a:cs typeface="+mn-cs"/>
              </a:defRPr>
            </a:lvl1pPr>
            <a:lvl2pPr marL="457200" indent="0" algn="l" defTabSz="914400" rtl="0" eaLnBrk="1" latinLnBrk="0" hangingPunct="1">
              <a:spcBef>
                <a:spcPct val="20000"/>
              </a:spcBef>
              <a:buFont typeface="Arial" pitchFamily="34" charset="0"/>
              <a:buNone/>
              <a:defRPr sz="2000" b="1" i="1" kern="1200">
                <a:solidFill>
                  <a:schemeClr val="tx1"/>
                </a:solidFill>
                <a:latin typeface="+mn-lt"/>
                <a:ea typeface="+mn-ea"/>
                <a:cs typeface="+mn-cs"/>
              </a:defRPr>
            </a:lvl2pPr>
            <a:lvl3pPr marL="914400" indent="0" algn="l" defTabSz="914400" rtl="0" eaLnBrk="1" latinLnBrk="0" hangingPunct="1">
              <a:spcBef>
                <a:spcPct val="20000"/>
              </a:spcBef>
              <a:buFont typeface="Arial" pitchFamily="34" charset="0"/>
              <a:buNone/>
              <a:defRPr sz="1800" b="1" i="1" kern="1200">
                <a:solidFill>
                  <a:schemeClr val="tx1"/>
                </a:solidFill>
                <a:latin typeface="+mn-lt"/>
                <a:ea typeface="+mn-ea"/>
                <a:cs typeface="+mn-cs"/>
              </a:defRPr>
            </a:lvl3pPr>
            <a:lvl4pPr marL="13716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4pPr>
            <a:lvl5pPr marL="18288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5pPr>
            <a:lvl6pPr marL="22860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i="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endParaRPr lang="es" u="sng" dirty="0" smtClean="0"/>
          </a:p>
          <a:p>
            <a:endParaRPr lang="es-ES" i="0" dirty="0">
              <a:latin typeface="Lato Light" pitchFamily="34" charset="0"/>
            </a:endParaRPr>
          </a:p>
        </p:txBody>
      </p:sp>
      <p:pic>
        <p:nvPicPr>
          <p:cNvPr id="2" name="Imagen 1"/>
          <p:cNvPicPr>
            <a:picLocks noChangeAspect="1"/>
          </p:cNvPicPr>
          <p:nvPr/>
        </p:nvPicPr>
        <p:blipFill>
          <a:blip r:embed="rId3"/>
          <a:stretch>
            <a:fillRect/>
          </a:stretch>
        </p:blipFill>
        <p:spPr>
          <a:xfrm>
            <a:off x="2627784" y="2141298"/>
            <a:ext cx="4559201" cy="4161789"/>
          </a:xfrm>
          <a:prstGeom prst="rect">
            <a:avLst/>
          </a:prstGeom>
        </p:spPr>
      </p:pic>
    </p:spTree>
    <p:extLst>
      <p:ext uri="{BB962C8B-B14F-4D97-AF65-F5344CB8AC3E}">
        <p14:creationId xmlns:p14="http://schemas.microsoft.com/office/powerpoint/2010/main" val="310091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Angular.JS</a:t>
            </a:r>
            <a:endParaRPr lang="es-ES" sz="3600" i="0" u="sng" dirty="0">
              <a:latin typeface="Lato Hairline" pitchFamily="34" charset="0"/>
            </a:endParaRPr>
          </a:p>
        </p:txBody>
      </p:sp>
      <p:sp>
        <p:nvSpPr>
          <p:cNvPr id="12" name="11 Marcador de contenido"/>
          <p:cNvSpPr>
            <a:spLocks noGrp="1"/>
          </p:cNvSpPr>
          <p:nvPr>
            <p:ph sz="half" idx="2"/>
          </p:nvPr>
        </p:nvSpPr>
        <p:spPr/>
        <p:txBody>
          <a:bodyPr/>
          <a:lstStyle/>
          <a:p>
            <a:endParaRPr lang="es-ES"/>
          </a:p>
        </p:txBody>
      </p:sp>
      <p:sp>
        <p:nvSpPr>
          <p:cNvPr id="13" name="12 Marcador de texto"/>
          <p:cNvSpPr>
            <a:spLocks noGrp="1"/>
          </p:cNvSpPr>
          <p:nvPr>
            <p:ph type="body" sz="quarter" idx="3"/>
          </p:nvPr>
        </p:nvSpPr>
        <p:spPr/>
        <p:txBody>
          <a:bodyPr/>
          <a:lstStyle/>
          <a:p>
            <a:endParaRPr lang="es-ES"/>
          </a:p>
        </p:txBody>
      </p:sp>
      <p:sp>
        <p:nvSpPr>
          <p:cNvPr id="14" name="13 Marcador de contenido"/>
          <p:cNvSpPr>
            <a:spLocks noGrp="1"/>
          </p:cNvSpPr>
          <p:nvPr>
            <p:ph sz="quarter" idx="4"/>
          </p:nvPr>
        </p:nvSpPr>
        <p:spPr/>
        <p:txBody>
          <a:bodyPr/>
          <a:lstStyle/>
          <a:p>
            <a:endParaRPr lang="es-ES"/>
          </a:p>
        </p:txBody>
      </p:sp>
      <p:pic>
        <p:nvPicPr>
          <p:cNvPr id="8" name="Picture 3" descr="C:\Users\mcl\Desktop\documentacion de WUSIC\angular-js-preview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059832" y="583168"/>
            <a:ext cx="2241319" cy="369332"/>
          </a:xfrm>
          <a:prstGeom prst="rect">
            <a:avLst/>
          </a:prstGeom>
        </p:spPr>
        <p:txBody>
          <a:bodyPr wrap="none">
            <a:spAutoFit/>
          </a:bodyPr>
          <a:lstStyle/>
          <a:p>
            <a:r>
              <a:rPr lang="es-ES" dirty="0"/>
              <a:t>https://</a:t>
            </a:r>
            <a:r>
              <a:rPr lang="es-ES" b="1" dirty="0"/>
              <a:t>angularjs</a:t>
            </a:r>
            <a:r>
              <a:rPr lang="es-ES" dirty="0"/>
              <a:t>.org/</a:t>
            </a:r>
          </a:p>
        </p:txBody>
      </p:sp>
    </p:spTree>
    <p:extLst>
      <p:ext uri="{BB962C8B-B14F-4D97-AF65-F5344CB8AC3E}">
        <p14:creationId xmlns:p14="http://schemas.microsoft.com/office/powerpoint/2010/main" val="1368235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a:t>
            </a:r>
            <a:r>
              <a:rPr lang="es-ES" dirty="0" err="1" smtClean="0"/>
              <a:t>QUé</a:t>
            </a:r>
            <a:r>
              <a:rPr lang="es-ES" dirty="0" smtClean="0"/>
              <a:t> ES?</a:t>
            </a:r>
            <a:endParaRPr lang="es-ES" dirty="0"/>
          </a:p>
        </p:txBody>
      </p:sp>
      <p:sp>
        <p:nvSpPr>
          <p:cNvPr id="3" name="Subtítulo 2"/>
          <p:cNvSpPr>
            <a:spLocks noGrp="1"/>
          </p:cNvSpPr>
          <p:nvPr>
            <p:ph type="subTitle" idx="1"/>
          </p:nvPr>
        </p:nvSpPr>
        <p:spPr>
          <a:xfrm>
            <a:off x="1066800" y="2564904"/>
            <a:ext cx="6817568" cy="2880320"/>
          </a:xfrm>
        </p:spPr>
        <p:txBody>
          <a:bodyPr>
            <a:normAutofit/>
          </a:bodyPr>
          <a:lstStyle/>
          <a:p>
            <a:pPr algn="just"/>
            <a:r>
              <a:rPr lang="es-ES" sz="2200" i="0" dirty="0" err="1" smtClean="0"/>
              <a:t>Wusick</a:t>
            </a:r>
            <a:r>
              <a:rPr lang="es-ES" sz="2200" i="0" dirty="0" smtClean="0"/>
              <a:t> es una red social enfocada al mundo de la música, en ella podremos encontrarnos tres tipos de perfiles, el usuario básico, los artistas y las salas, que interactuaran compartiendo sus inquietudes sobre música y compartiendo eventos como conciertos, lanzamientos de nuevos discos etc.</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421306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87276" y="0"/>
            <a:ext cx="2232248" cy="611510"/>
          </a:xfrm>
        </p:spPr>
        <p:txBody>
          <a:bodyPr>
            <a:noAutofit/>
          </a:bodyPr>
          <a:lstStyle/>
          <a:p>
            <a:r>
              <a:rPr lang="es-ES" sz="3600" i="0" u="sng" dirty="0" err="1" smtClean="0">
                <a:latin typeface="Lato Hairline" pitchFamily="34" charset="0"/>
              </a:rPr>
              <a:t>Bootstrap</a:t>
            </a:r>
            <a:endParaRPr lang="es-ES" sz="3600" i="0" u="sng" dirty="0">
              <a:latin typeface="Lato Hairline" pitchFamily="34" charset="0"/>
            </a:endParaRPr>
          </a:p>
        </p:txBody>
      </p:sp>
      <p:sp>
        <p:nvSpPr>
          <p:cNvPr id="2" name="1 Rectángulo"/>
          <p:cNvSpPr/>
          <p:nvPr/>
        </p:nvSpPr>
        <p:spPr>
          <a:xfrm>
            <a:off x="3106350" y="577660"/>
            <a:ext cx="2594100" cy="369332"/>
          </a:xfrm>
          <a:prstGeom prst="rect">
            <a:avLst/>
          </a:prstGeom>
        </p:spPr>
        <p:txBody>
          <a:bodyPr wrap="square">
            <a:spAutoFit/>
          </a:bodyPr>
          <a:lstStyle/>
          <a:p>
            <a:r>
              <a:rPr lang="es-ES" dirty="0" smtClean="0"/>
              <a:t>http://</a:t>
            </a:r>
            <a:r>
              <a:rPr lang="es-ES" dirty="0" smtClean="0"/>
              <a:t>get</a:t>
            </a:r>
            <a:r>
              <a:rPr lang="es-ES" b="1" dirty="0" smtClean="0"/>
              <a:t>bootstrap</a:t>
            </a:r>
            <a:r>
              <a:rPr lang="es-ES" dirty="0" smtClean="0"/>
              <a:t>.com</a:t>
            </a:r>
            <a:endParaRPr lang="es-ES" dirty="0"/>
          </a:p>
        </p:txBody>
      </p:sp>
      <p:pic>
        <p:nvPicPr>
          <p:cNvPr id="9" name="Picture 19" descr="C:\Users\mcl\Desktop\documentacion de WUSIC\twitter-bootstr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2433" cy="922433"/>
          </a:xfrm>
          <a:prstGeom prst="rect">
            <a:avLst/>
          </a:prstGeom>
          <a:noFill/>
          <a:extLst>
            <a:ext uri="{909E8E84-426E-40DD-AFC4-6F175D3DCCD1}">
              <a14:hiddenFill xmlns:a14="http://schemas.microsoft.com/office/drawing/2010/main">
                <a:solidFill>
                  <a:srgbClr val="FFFFFF"/>
                </a:solidFill>
              </a14:hiddenFill>
            </a:ext>
          </a:extLst>
        </p:spPr>
      </p:pic>
      <p:sp>
        <p:nvSpPr>
          <p:cNvPr id="15" name="12 Marcador de texto"/>
          <p:cNvSpPr>
            <a:spLocks noGrp="1"/>
          </p:cNvSpPr>
          <p:nvPr>
            <p:ph type="body" sz="quarter" idx="3"/>
          </p:nvPr>
        </p:nvSpPr>
        <p:spPr>
          <a:xfrm>
            <a:off x="467544" y="1524652"/>
            <a:ext cx="8339674" cy="1287702"/>
          </a:xfrm>
        </p:spPr>
        <p:txBody>
          <a:bodyPr>
            <a:normAutofit/>
          </a:bodyPr>
          <a:lstStyle/>
          <a:p>
            <a:pPr algn="just"/>
            <a:r>
              <a:rPr lang="es-ES" sz="1900" i="0" dirty="0" err="1" smtClean="0"/>
              <a:t>Bootstrap</a:t>
            </a:r>
            <a:r>
              <a:rPr lang="es-ES" sz="1900" i="0" dirty="0" smtClean="0"/>
              <a:t> es un </a:t>
            </a:r>
            <a:r>
              <a:rPr lang="es-ES" sz="1900" i="0" dirty="0" err="1" smtClean="0"/>
              <a:t>framework</a:t>
            </a:r>
            <a:r>
              <a:rPr lang="es-ES" sz="1900" i="0" dirty="0" smtClean="0"/>
              <a:t> de CSS creado por Twitter, que nos permite maquetar páginas web adaptativas de manera fácil y rápida a través de sus clases predefinidas. </a:t>
            </a:r>
            <a:r>
              <a:rPr lang="es-ES" sz="1900" i="0" dirty="0" err="1" smtClean="0"/>
              <a:t>Bootstrap</a:t>
            </a:r>
            <a:r>
              <a:rPr lang="es-ES" sz="1900" i="0" dirty="0" smtClean="0"/>
              <a:t> cuenta con su propia API con la que poder guiarnos a la hora de diseñar.</a:t>
            </a:r>
            <a:endParaRPr lang="es-ES" i="0" dirty="0">
              <a:latin typeface="Lato Light" pitchFamily="34" charset="0"/>
            </a:endParaRPr>
          </a:p>
        </p:txBody>
      </p:sp>
      <p:pic>
        <p:nvPicPr>
          <p:cNvPr id="3" name="Imagen 2"/>
          <p:cNvPicPr>
            <a:picLocks noChangeAspect="1"/>
          </p:cNvPicPr>
          <p:nvPr/>
        </p:nvPicPr>
        <p:blipFill>
          <a:blip r:embed="rId3"/>
          <a:stretch>
            <a:fillRect/>
          </a:stretch>
        </p:blipFill>
        <p:spPr>
          <a:xfrm>
            <a:off x="2383806" y="2924944"/>
            <a:ext cx="4507149" cy="3478939"/>
          </a:xfrm>
          <a:prstGeom prst="rect">
            <a:avLst/>
          </a:prstGeom>
        </p:spPr>
      </p:pic>
    </p:spTree>
    <p:extLst>
      <p:ext uri="{BB962C8B-B14F-4D97-AF65-F5344CB8AC3E}">
        <p14:creationId xmlns:p14="http://schemas.microsoft.com/office/powerpoint/2010/main" val="367183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203846" y="18601"/>
            <a:ext cx="2736304" cy="611510"/>
          </a:xfrm>
        </p:spPr>
        <p:txBody>
          <a:bodyPr>
            <a:noAutofit/>
          </a:bodyPr>
          <a:lstStyle/>
          <a:p>
            <a:r>
              <a:rPr lang="es-ES" sz="3600" i="0" u="sng" dirty="0" err="1" smtClean="0">
                <a:latin typeface="Lato Hairline" pitchFamily="34" charset="0"/>
              </a:rPr>
              <a:t>Git</a:t>
            </a:r>
            <a:r>
              <a:rPr lang="es-ES" sz="3600" i="0" u="sng" dirty="0" smtClean="0">
                <a:latin typeface="Lato Hairline" pitchFamily="34" charset="0"/>
              </a:rPr>
              <a:t> &amp; </a:t>
            </a:r>
            <a:r>
              <a:rPr lang="es-ES" sz="3600" i="0" u="sng" dirty="0" err="1" smtClean="0">
                <a:latin typeface="Lato Hairline" pitchFamily="34" charset="0"/>
              </a:rPr>
              <a:t>Github</a:t>
            </a:r>
            <a:endParaRPr lang="es-ES" sz="3600" i="0" u="sng" dirty="0">
              <a:latin typeface="Lato Hairline" pitchFamily="34" charset="0"/>
            </a:endParaRPr>
          </a:p>
        </p:txBody>
      </p:sp>
      <p:sp>
        <p:nvSpPr>
          <p:cNvPr id="12" name="11 Marcador de contenido"/>
          <p:cNvSpPr>
            <a:spLocks noGrp="1"/>
          </p:cNvSpPr>
          <p:nvPr>
            <p:ph sz="half" idx="2"/>
          </p:nvPr>
        </p:nvSpPr>
        <p:spPr>
          <a:xfrm>
            <a:off x="549052" y="1988840"/>
            <a:ext cx="7965132" cy="4104456"/>
          </a:xfrm>
        </p:spPr>
        <p:txBody>
          <a:bodyPr>
            <a:noAutofit/>
          </a:bodyPr>
          <a:lstStyle/>
          <a:p>
            <a:pPr marL="0" indent="0" algn="just">
              <a:buNone/>
            </a:pPr>
            <a:r>
              <a:rPr lang="es-ES" sz="2000" b="1" i="0" dirty="0" err="1" smtClean="0"/>
              <a:t>Git</a:t>
            </a:r>
            <a:r>
              <a:rPr lang="es-ES" sz="2000" b="1" i="0" dirty="0" smtClean="0"/>
              <a:t> </a:t>
            </a:r>
            <a:r>
              <a:rPr lang="es-ES" sz="2000" i="0" dirty="0" smtClean="0"/>
              <a:t>es un </a:t>
            </a:r>
            <a:r>
              <a:rPr lang="es-ES" sz="2000" i="0" dirty="0" err="1" smtClean="0"/>
              <a:t>contolador</a:t>
            </a:r>
            <a:r>
              <a:rPr lang="es-ES" sz="2000" i="0" dirty="0" smtClean="0"/>
              <a:t> de versiones diseñado por </a:t>
            </a:r>
            <a:r>
              <a:rPr lang="es-ES" sz="2000" i="0" dirty="0" err="1" smtClean="0"/>
              <a:t>Linus</a:t>
            </a:r>
            <a:r>
              <a:rPr lang="es-ES" sz="2000" i="0" dirty="0" smtClean="0"/>
              <a:t> </a:t>
            </a:r>
            <a:r>
              <a:rPr lang="es-ES" sz="2000" i="0" dirty="0" err="1" smtClean="0"/>
              <a:t>Torlvalds</a:t>
            </a:r>
            <a:r>
              <a:rPr lang="es-ES" sz="2000" i="0" dirty="0" smtClean="0"/>
              <a:t> que nos ayuda a desarrollar cómodamente un mismo proyecto a diferentes personas sin tener que estar en el mismo lugar o conectados a la misma red. </a:t>
            </a:r>
          </a:p>
          <a:p>
            <a:pPr marL="0" indent="0" algn="just">
              <a:buNone/>
            </a:pPr>
            <a:r>
              <a:rPr lang="es-ES" sz="2000" b="1" i="0" dirty="0" err="1" smtClean="0"/>
              <a:t>Github</a:t>
            </a:r>
            <a:r>
              <a:rPr lang="es-ES" sz="2000" i="0" dirty="0" smtClean="0"/>
              <a:t> es un repositorio online público (aunque pagando puedes obtenerlo privado), donde poder subir estos proyectos controlados por </a:t>
            </a:r>
            <a:r>
              <a:rPr lang="es-ES" sz="2000" i="0" dirty="0" err="1" smtClean="0"/>
              <a:t>Git</a:t>
            </a:r>
            <a:r>
              <a:rPr lang="es-ES" sz="2000" i="0" dirty="0" smtClean="0"/>
              <a:t>.</a:t>
            </a:r>
          </a:p>
          <a:p>
            <a:pPr marL="0" indent="0" algn="just">
              <a:buNone/>
            </a:pPr>
            <a:r>
              <a:rPr lang="es-ES" sz="2000" i="0" dirty="0" smtClean="0"/>
              <a:t>Para el desarrollo de nuestro proyecto hemos utilizados dos repositorios de </a:t>
            </a:r>
            <a:r>
              <a:rPr lang="es-ES" sz="2000" i="0" dirty="0" err="1" smtClean="0"/>
              <a:t>github</a:t>
            </a:r>
            <a:r>
              <a:rPr lang="es-ES" sz="2000" i="0" dirty="0" smtClean="0"/>
              <a:t>, uno para </a:t>
            </a:r>
            <a:r>
              <a:rPr lang="es-ES" sz="2000" i="0" dirty="0"/>
              <a:t>el proyecto en si </a:t>
            </a:r>
            <a:r>
              <a:rPr lang="es-ES" sz="2000" b="1" i="0" dirty="0">
                <a:hlinkClick r:id="rId2"/>
              </a:rPr>
              <a:t>https://</a:t>
            </a:r>
            <a:r>
              <a:rPr lang="es-ES" sz="2000" b="1" i="0" dirty="0" smtClean="0">
                <a:hlinkClick r:id="rId2"/>
              </a:rPr>
              <a:t>github.com/AFd3z/wusickapp.git</a:t>
            </a:r>
            <a:r>
              <a:rPr lang="es-ES" sz="2000" b="1" i="0" dirty="0" smtClean="0"/>
              <a:t> </a:t>
            </a:r>
            <a:r>
              <a:rPr lang="es-ES" sz="2000" i="0" dirty="0" smtClean="0"/>
              <a:t>y otro para </a:t>
            </a:r>
            <a:r>
              <a:rPr lang="es-ES" sz="2000" i="0" dirty="0"/>
              <a:t>esta presentación </a:t>
            </a:r>
            <a:r>
              <a:rPr lang="es-ES" sz="2000" b="1" i="0" dirty="0">
                <a:hlinkClick r:id="rId3"/>
              </a:rPr>
              <a:t>https://</a:t>
            </a:r>
            <a:r>
              <a:rPr lang="es-ES" sz="2000" b="1" i="0" dirty="0" smtClean="0">
                <a:hlinkClick r:id="rId3"/>
              </a:rPr>
              <a:t>github.com/lozam/pptWusick.git</a:t>
            </a:r>
            <a:r>
              <a:rPr lang="es-ES" sz="2000" b="1" i="0" dirty="0" smtClean="0"/>
              <a:t>  </a:t>
            </a:r>
            <a:endParaRPr lang="es-ES" sz="2000" b="1" i="0" dirty="0"/>
          </a:p>
        </p:txBody>
      </p:sp>
      <p:pic>
        <p:nvPicPr>
          <p:cNvPr id="8" name="Picture 7" descr="C:\Users\mcl\Desktop\documentacion de WUSIC\github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3537901" y="565528"/>
            <a:ext cx="2068195" cy="369332"/>
          </a:xfrm>
          <a:prstGeom prst="rect">
            <a:avLst/>
          </a:prstGeom>
        </p:spPr>
        <p:txBody>
          <a:bodyPr wrap="none">
            <a:spAutoFit/>
          </a:bodyPr>
          <a:lstStyle/>
          <a:p>
            <a:r>
              <a:rPr lang="es-ES" dirty="0"/>
              <a:t>https://</a:t>
            </a:r>
            <a:r>
              <a:rPr lang="es-ES" b="1" dirty="0"/>
              <a:t>github</a:t>
            </a:r>
            <a:r>
              <a:rPr lang="es-ES" dirty="0"/>
              <a:t>.com/</a:t>
            </a:r>
          </a:p>
        </p:txBody>
      </p:sp>
      <p:pic>
        <p:nvPicPr>
          <p:cNvPr id="3" name="Imagen 2"/>
          <p:cNvPicPr>
            <a:picLocks noChangeAspect="1"/>
          </p:cNvPicPr>
          <p:nvPr/>
        </p:nvPicPr>
        <p:blipFill>
          <a:blip r:embed="rId5"/>
          <a:stretch>
            <a:fillRect/>
          </a:stretch>
        </p:blipFill>
        <p:spPr>
          <a:xfrm>
            <a:off x="914400" y="1252"/>
            <a:ext cx="1181100" cy="666750"/>
          </a:xfrm>
          <a:prstGeom prst="rect">
            <a:avLst/>
          </a:prstGeom>
        </p:spPr>
      </p:pic>
    </p:spTree>
    <p:extLst>
      <p:ext uri="{BB962C8B-B14F-4D97-AF65-F5344CB8AC3E}">
        <p14:creationId xmlns:p14="http://schemas.microsoft.com/office/powerpoint/2010/main" val="21303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71600" y="764704"/>
            <a:ext cx="6172199" cy="2251579"/>
          </a:xfrm>
        </p:spPr>
        <p:txBody>
          <a:bodyPr/>
          <a:lstStyle/>
          <a:p>
            <a:r>
              <a:rPr lang="es-ES" dirty="0" smtClean="0"/>
              <a:t>¿POR QUÉ?</a:t>
            </a:r>
            <a:endParaRPr lang="es-ES" dirty="0"/>
          </a:p>
        </p:txBody>
      </p:sp>
      <p:sp>
        <p:nvSpPr>
          <p:cNvPr id="3" name="Subtítulo 2"/>
          <p:cNvSpPr>
            <a:spLocks noGrp="1"/>
          </p:cNvSpPr>
          <p:nvPr>
            <p:ph type="subTitle" idx="1"/>
          </p:nvPr>
        </p:nvSpPr>
        <p:spPr>
          <a:xfrm>
            <a:off x="1065475" y="2564904"/>
            <a:ext cx="6817568" cy="3096344"/>
          </a:xfrm>
        </p:spPr>
        <p:txBody>
          <a:bodyPr>
            <a:noAutofit/>
          </a:bodyPr>
          <a:lstStyle/>
          <a:p>
            <a:pPr algn="just"/>
            <a:r>
              <a:rPr lang="es-ES" sz="2200" i="0" dirty="0" smtClean="0"/>
              <a:t>Se nos ocurrió hacer una red social, ya que pensamos que podría ser interesante, veníamos de aprender MVC con un blog (foro) y nos gustó como era, la idea de hacerlo enfocado al mundo de la música fue porque pensamos que no existe ninguna página de estas características, si que existen páginas y foros muy buenos de música, como pueden ser </a:t>
            </a:r>
            <a:r>
              <a:rPr lang="es-ES" sz="2200" i="0" dirty="0" err="1" smtClean="0"/>
              <a:t>clubbingspain</a:t>
            </a:r>
            <a:r>
              <a:rPr lang="es-ES" sz="2200" i="0" dirty="0" smtClean="0"/>
              <a:t> o el tentáculo, pero no existen redes sociales dedicadas a ello.</a:t>
            </a:r>
            <a:endParaRPr lang="es-ES" sz="2200" i="0" dirty="0"/>
          </a:p>
        </p:txBody>
      </p:sp>
      <p:sp>
        <p:nvSpPr>
          <p:cNvPr id="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830861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2"/>
          <p:cNvSpPr txBox="1">
            <a:spLocks/>
          </p:cNvSpPr>
          <p:nvPr/>
        </p:nvSpPr>
        <p:spPr>
          <a:xfrm>
            <a:off x="665075" y="1844824"/>
            <a:ext cx="7822632" cy="2232248"/>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s-ES" sz="6000" dirty="0" smtClean="0"/>
              <a:t>Tecnologías empleadas</a:t>
            </a:r>
            <a:endParaRPr lang="es-ES" sz="6000" dirty="0"/>
          </a:p>
        </p:txBody>
      </p:sp>
      <p:sp>
        <p:nvSpPr>
          <p:cNvPr id="14" name="9 Título"/>
          <p:cNvSpPr txBox="1">
            <a:spLocks/>
          </p:cNvSpPr>
          <p:nvPr/>
        </p:nvSpPr>
        <p:spPr>
          <a:xfrm>
            <a:off x="7884368" y="0"/>
            <a:ext cx="1259632" cy="476250"/>
          </a:xfrm>
          <a:prstGeom prst="rect">
            <a:avLst/>
          </a:prstGeom>
        </p:spPr>
        <p:txBody>
          <a:bodyPr vert="horz" lIns="0" tIns="45720" rIns="0" bIns="45720" rtlCol="0" anchor="t">
            <a:noAutofit/>
          </a:bodyPr>
          <a:lstStyle>
            <a:lvl1pPr algn="l" defTabSz="914400" rtl="0" eaLnBrk="1" latinLnBrk="0" hangingPunct="1">
              <a:spcBef>
                <a:spcPct val="0"/>
              </a:spcBef>
              <a:buNone/>
              <a:defRPr sz="6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sz="2000" dirty="0" err="1" smtClean="0">
                <a:latin typeface="Lato Hairline" pitchFamily="34" charset="0"/>
              </a:rPr>
              <a:t>WusicK</a:t>
            </a:r>
            <a:endParaRPr lang="es-ES" sz="2000" dirty="0">
              <a:latin typeface="Lato Hairline" pitchFamily="34" charset="0"/>
            </a:endParaRPr>
          </a:p>
        </p:txBody>
      </p:sp>
    </p:spTree>
    <p:extLst>
      <p:ext uri="{BB962C8B-B14F-4D97-AF65-F5344CB8AC3E}">
        <p14:creationId xmlns:p14="http://schemas.microsoft.com/office/powerpoint/2010/main" val="1402816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C:\Users\mcl\Desktop\documentacion de WUSIC\jquery_200x2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143" y="948405"/>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mcl\Desktop\documentacion de WUSIC\consola CM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511"/>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cl\Desktop\documentacion de WUSIC\grunt-200x2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298" y="-3206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C:\Users\mcl\Desktop\documentacion de WUSIC\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84" y="358302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C:\Users\mcl\Desktop\documentacion de WUSIC\mysql-workbenc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6410" y="2611684"/>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C:\Users\mcl\Desktop\documentacion de WUSIC\nodebad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33" y="-589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C:\Users\mcl\Desktop\documentacion de WUSIC\notepad___by_darklotustmpst-d5ibp4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04162" y="4718849"/>
            <a:ext cx="2249595" cy="224959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C:\Users\mcl\Desktop\documentacion de WUSIC\phot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84" y="4953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C:\Users\mcl\Desktop\documentacion de WUSIC\twitter-bootstrap.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3" y="1566390"/>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cl\Desktop\documentacion de WUSIC\200u.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39000" y="1830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cl\Desktop\documentacion de WUSIC\HTML5_logo_and_wordmark.svg.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89643" y="486435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cl\Desktop\documentacion de WUSIC\bower.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176324" y="61389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mcl\Desktop\documentacion de WUSIC\github_logo.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22165" y="5057912"/>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mcl\Desktop\documentacion de WUSIC\introduction-to-yeoman.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77143" y="254000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mcl\Desktop\documentacion de WUSIC\css3.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34052" y="4265716"/>
            <a:ext cx="962845" cy="96284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cl\Desktop\documentacion de WUSIC\angular-js-preview1.jp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0173" y="1856953"/>
            <a:ext cx="2540000" cy="2540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C:\Users\mcl\Desktop\documentacion de WUSIC\mysql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47864" y="498171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C:\Users\mcl\Desktop\documentacion de WUSIC\js-logo-badge-512-200x200.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09485" y="4747139"/>
            <a:ext cx="1874946" cy="187494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a:blip r:embed="rId20"/>
          <a:stretch>
            <a:fillRect/>
          </a:stretch>
        </p:blipFill>
        <p:spPr>
          <a:xfrm>
            <a:off x="1480782" y="-12574"/>
            <a:ext cx="2328232" cy="559955"/>
          </a:xfrm>
          <a:prstGeom prst="rect">
            <a:avLst/>
          </a:prstGeom>
        </p:spPr>
      </p:pic>
    </p:spTree>
    <p:extLst>
      <p:ext uri="{BB962C8B-B14F-4D97-AF65-F5344CB8AC3E}">
        <p14:creationId xmlns:p14="http://schemas.microsoft.com/office/powerpoint/2010/main" val="1329604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80">
                                          <p:stCondLst>
                                            <p:cond delay="0"/>
                                          </p:stCondLst>
                                        </p:cTn>
                                        <p:tgtEl>
                                          <p:spTgt spid="2052"/>
                                        </p:tgtEl>
                                      </p:cBhvr>
                                    </p:animEffect>
                                    <p:anim calcmode="lin" valueType="num">
                                      <p:cBhvr>
                                        <p:cTn id="8"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2"/>
                                        </p:tgtEl>
                                      </p:cBhvr>
                                      <p:to x="100000" y="60000"/>
                                    </p:animScale>
                                    <p:animScale>
                                      <p:cBhvr>
                                        <p:cTn id="14" dur="166" decel="50000">
                                          <p:stCondLst>
                                            <p:cond delay="676"/>
                                          </p:stCondLst>
                                        </p:cTn>
                                        <p:tgtEl>
                                          <p:spTgt spid="2052"/>
                                        </p:tgtEl>
                                      </p:cBhvr>
                                      <p:to x="100000" y="100000"/>
                                    </p:animScale>
                                    <p:animScale>
                                      <p:cBhvr>
                                        <p:cTn id="15" dur="26">
                                          <p:stCondLst>
                                            <p:cond delay="1312"/>
                                          </p:stCondLst>
                                        </p:cTn>
                                        <p:tgtEl>
                                          <p:spTgt spid="2052"/>
                                        </p:tgtEl>
                                      </p:cBhvr>
                                      <p:to x="100000" y="80000"/>
                                    </p:animScale>
                                    <p:animScale>
                                      <p:cBhvr>
                                        <p:cTn id="16" dur="166" decel="50000">
                                          <p:stCondLst>
                                            <p:cond delay="1338"/>
                                          </p:stCondLst>
                                        </p:cTn>
                                        <p:tgtEl>
                                          <p:spTgt spid="2052"/>
                                        </p:tgtEl>
                                      </p:cBhvr>
                                      <p:to x="100000" y="100000"/>
                                    </p:animScale>
                                    <p:animScale>
                                      <p:cBhvr>
                                        <p:cTn id="17" dur="26">
                                          <p:stCondLst>
                                            <p:cond delay="1642"/>
                                          </p:stCondLst>
                                        </p:cTn>
                                        <p:tgtEl>
                                          <p:spTgt spid="2052"/>
                                        </p:tgtEl>
                                      </p:cBhvr>
                                      <p:to x="100000" y="90000"/>
                                    </p:animScale>
                                    <p:animScale>
                                      <p:cBhvr>
                                        <p:cTn id="18" dur="166" decel="50000">
                                          <p:stCondLst>
                                            <p:cond delay="1668"/>
                                          </p:stCondLst>
                                        </p:cTn>
                                        <p:tgtEl>
                                          <p:spTgt spid="2052"/>
                                        </p:tgtEl>
                                      </p:cBhvr>
                                      <p:to x="100000" y="100000"/>
                                    </p:animScale>
                                    <p:animScale>
                                      <p:cBhvr>
                                        <p:cTn id="19" dur="26">
                                          <p:stCondLst>
                                            <p:cond delay="1808"/>
                                          </p:stCondLst>
                                        </p:cTn>
                                        <p:tgtEl>
                                          <p:spTgt spid="2052"/>
                                        </p:tgtEl>
                                      </p:cBhvr>
                                      <p:to x="100000" y="95000"/>
                                    </p:animScale>
                                    <p:animScale>
                                      <p:cBhvr>
                                        <p:cTn id="20" dur="166" decel="50000">
                                          <p:stCondLst>
                                            <p:cond delay="1834"/>
                                          </p:stCondLst>
                                        </p:cTn>
                                        <p:tgtEl>
                                          <p:spTgt spid="2052"/>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2064"/>
                                        </p:tgtEl>
                                        <p:attrNameLst>
                                          <p:attrName>style.visibility</p:attrName>
                                        </p:attrNameLst>
                                      </p:cBhvr>
                                      <p:to>
                                        <p:strVal val="visible"/>
                                      </p:to>
                                    </p:set>
                                    <p:animEffect transition="in" filter="wipe(down)">
                                      <p:cBhvr>
                                        <p:cTn id="23" dur="580">
                                          <p:stCondLst>
                                            <p:cond delay="0"/>
                                          </p:stCondLst>
                                        </p:cTn>
                                        <p:tgtEl>
                                          <p:spTgt spid="2064"/>
                                        </p:tgtEl>
                                      </p:cBhvr>
                                    </p:animEffect>
                                    <p:anim calcmode="lin" valueType="num">
                                      <p:cBhvr>
                                        <p:cTn id="24" dur="1822" tmFilter="0,0; 0.14,0.36; 0.43,0.73; 0.71,0.91; 1.0,1.0">
                                          <p:stCondLst>
                                            <p:cond delay="0"/>
                                          </p:stCondLst>
                                        </p:cTn>
                                        <p:tgtEl>
                                          <p:spTgt spid="206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6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6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6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64"/>
                                        </p:tgtEl>
                                        <p:attrNameLst>
                                          <p:attrName>ppt_y</p:attrName>
                                        </p:attrNameLst>
                                      </p:cBhvr>
                                      <p:tavLst>
                                        <p:tav tm="0" fmla="#ppt_y-sin(pi*$)/81">
                                          <p:val>
                                            <p:fltVal val="0"/>
                                          </p:val>
                                        </p:tav>
                                        <p:tav tm="100000">
                                          <p:val>
                                            <p:fltVal val="1"/>
                                          </p:val>
                                        </p:tav>
                                      </p:tavLst>
                                    </p:anim>
                                    <p:animScale>
                                      <p:cBhvr>
                                        <p:cTn id="29" dur="26">
                                          <p:stCondLst>
                                            <p:cond delay="650"/>
                                          </p:stCondLst>
                                        </p:cTn>
                                        <p:tgtEl>
                                          <p:spTgt spid="2064"/>
                                        </p:tgtEl>
                                      </p:cBhvr>
                                      <p:to x="100000" y="60000"/>
                                    </p:animScale>
                                    <p:animScale>
                                      <p:cBhvr>
                                        <p:cTn id="30" dur="166" decel="50000">
                                          <p:stCondLst>
                                            <p:cond delay="676"/>
                                          </p:stCondLst>
                                        </p:cTn>
                                        <p:tgtEl>
                                          <p:spTgt spid="2064"/>
                                        </p:tgtEl>
                                      </p:cBhvr>
                                      <p:to x="100000" y="100000"/>
                                    </p:animScale>
                                    <p:animScale>
                                      <p:cBhvr>
                                        <p:cTn id="31" dur="26">
                                          <p:stCondLst>
                                            <p:cond delay="1312"/>
                                          </p:stCondLst>
                                        </p:cTn>
                                        <p:tgtEl>
                                          <p:spTgt spid="2064"/>
                                        </p:tgtEl>
                                      </p:cBhvr>
                                      <p:to x="100000" y="80000"/>
                                    </p:animScale>
                                    <p:animScale>
                                      <p:cBhvr>
                                        <p:cTn id="32" dur="166" decel="50000">
                                          <p:stCondLst>
                                            <p:cond delay="1338"/>
                                          </p:stCondLst>
                                        </p:cTn>
                                        <p:tgtEl>
                                          <p:spTgt spid="2064"/>
                                        </p:tgtEl>
                                      </p:cBhvr>
                                      <p:to x="100000" y="100000"/>
                                    </p:animScale>
                                    <p:animScale>
                                      <p:cBhvr>
                                        <p:cTn id="33" dur="26">
                                          <p:stCondLst>
                                            <p:cond delay="1642"/>
                                          </p:stCondLst>
                                        </p:cTn>
                                        <p:tgtEl>
                                          <p:spTgt spid="2064"/>
                                        </p:tgtEl>
                                      </p:cBhvr>
                                      <p:to x="100000" y="90000"/>
                                    </p:animScale>
                                    <p:animScale>
                                      <p:cBhvr>
                                        <p:cTn id="34" dur="166" decel="50000">
                                          <p:stCondLst>
                                            <p:cond delay="1668"/>
                                          </p:stCondLst>
                                        </p:cTn>
                                        <p:tgtEl>
                                          <p:spTgt spid="2064"/>
                                        </p:tgtEl>
                                      </p:cBhvr>
                                      <p:to x="100000" y="100000"/>
                                    </p:animScale>
                                    <p:animScale>
                                      <p:cBhvr>
                                        <p:cTn id="35" dur="26">
                                          <p:stCondLst>
                                            <p:cond delay="1808"/>
                                          </p:stCondLst>
                                        </p:cTn>
                                        <p:tgtEl>
                                          <p:spTgt spid="2064"/>
                                        </p:tgtEl>
                                      </p:cBhvr>
                                      <p:to x="100000" y="95000"/>
                                    </p:animScale>
                                    <p:animScale>
                                      <p:cBhvr>
                                        <p:cTn id="36" dur="166" decel="50000">
                                          <p:stCondLst>
                                            <p:cond delay="1834"/>
                                          </p:stCondLst>
                                        </p:cTn>
                                        <p:tgtEl>
                                          <p:spTgt spid="2064"/>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056"/>
                                        </p:tgtEl>
                                        <p:attrNameLst>
                                          <p:attrName>style.visibility</p:attrName>
                                        </p:attrNameLst>
                                      </p:cBhvr>
                                      <p:to>
                                        <p:strVal val="visible"/>
                                      </p:to>
                                    </p:set>
                                    <p:animEffect transition="in" filter="wipe(down)">
                                      <p:cBhvr>
                                        <p:cTn id="39" dur="580">
                                          <p:stCondLst>
                                            <p:cond delay="0"/>
                                          </p:stCondLst>
                                        </p:cTn>
                                        <p:tgtEl>
                                          <p:spTgt spid="2056"/>
                                        </p:tgtEl>
                                      </p:cBhvr>
                                    </p:animEffect>
                                    <p:anim calcmode="lin" valueType="num">
                                      <p:cBhvr>
                                        <p:cTn id="40" dur="1822" tmFilter="0,0; 0.14,0.36; 0.43,0.73; 0.71,0.91; 1.0,1.0">
                                          <p:stCondLst>
                                            <p:cond delay="0"/>
                                          </p:stCondLst>
                                        </p:cTn>
                                        <p:tgtEl>
                                          <p:spTgt spid="205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5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5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5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56"/>
                                        </p:tgtEl>
                                        <p:attrNameLst>
                                          <p:attrName>ppt_y</p:attrName>
                                        </p:attrNameLst>
                                      </p:cBhvr>
                                      <p:tavLst>
                                        <p:tav tm="0" fmla="#ppt_y-sin(pi*$)/81">
                                          <p:val>
                                            <p:fltVal val="0"/>
                                          </p:val>
                                        </p:tav>
                                        <p:tav tm="100000">
                                          <p:val>
                                            <p:fltVal val="1"/>
                                          </p:val>
                                        </p:tav>
                                      </p:tavLst>
                                    </p:anim>
                                    <p:animScale>
                                      <p:cBhvr>
                                        <p:cTn id="45" dur="26">
                                          <p:stCondLst>
                                            <p:cond delay="650"/>
                                          </p:stCondLst>
                                        </p:cTn>
                                        <p:tgtEl>
                                          <p:spTgt spid="2056"/>
                                        </p:tgtEl>
                                      </p:cBhvr>
                                      <p:to x="100000" y="60000"/>
                                    </p:animScale>
                                    <p:animScale>
                                      <p:cBhvr>
                                        <p:cTn id="46" dur="166" decel="50000">
                                          <p:stCondLst>
                                            <p:cond delay="676"/>
                                          </p:stCondLst>
                                        </p:cTn>
                                        <p:tgtEl>
                                          <p:spTgt spid="2056"/>
                                        </p:tgtEl>
                                      </p:cBhvr>
                                      <p:to x="100000" y="100000"/>
                                    </p:animScale>
                                    <p:animScale>
                                      <p:cBhvr>
                                        <p:cTn id="47" dur="26">
                                          <p:stCondLst>
                                            <p:cond delay="1312"/>
                                          </p:stCondLst>
                                        </p:cTn>
                                        <p:tgtEl>
                                          <p:spTgt spid="2056"/>
                                        </p:tgtEl>
                                      </p:cBhvr>
                                      <p:to x="100000" y="80000"/>
                                    </p:animScale>
                                    <p:animScale>
                                      <p:cBhvr>
                                        <p:cTn id="48" dur="166" decel="50000">
                                          <p:stCondLst>
                                            <p:cond delay="1338"/>
                                          </p:stCondLst>
                                        </p:cTn>
                                        <p:tgtEl>
                                          <p:spTgt spid="2056"/>
                                        </p:tgtEl>
                                      </p:cBhvr>
                                      <p:to x="100000" y="100000"/>
                                    </p:animScale>
                                    <p:animScale>
                                      <p:cBhvr>
                                        <p:cTn id="49" dur="26">
                                          <p:stCondLst>
                                            <p:cond delay="1642"/>
                                          </p:stCondLst>
                                        </p:cTn>
                                        <p:tgtEl>
                                          <p:spTgt spid="2056"/>
                                        </p:tgtEl>
                                      </p:cBhvr>
                                      <p:to x="100000" y="90000"/>
                                    </p:animScale>
                                    <p:animScale>
                                      <p:cBhvr>
                                        <p:cTn id="50" dur="166" decel="50000">
                                          <p:stCondLst>
                                            <p:cond delay="1668"/>
                                          </p:stCondLst>
                                        </p:cTn>
                                        <p:tgtEl>
                                          <p:spTgt spid="2056"/>
                                        </p:tgtEl>
                                      </p:cBhvr>
                                      <p:to x="100000" y="100000"/>
                                    </p:animScale>
                                    <p:animScale>
                                      <p:cBhvr>
                                        <p:cTn id="51" dur="26">
                                          <p:stCondLst>
                                            <p:cond delay="1808"/>
                                          </p:stCondLst>
                                        </p:cTn>
                                        <p:tgtEl>
                                          <p:spTgt spid="2056"/>
                                        </p:tgtEl>
                                      </p:cBhvr>
                                      <p:to x="100000" y="95000"/>
                                    </p:animScale>
                                    <p:animScale>
                                      <p:cBhvr>
                                        <p:cTn id="52" dur="166" decel="50000">
                                          <p:stCondLst>
                                            <p:cond delay="1834"/>
                                          </p:stCondLst>
                                        </p:cTn>
                                        <p:tgtEl>
                                          <p:spTgt spid="2056"/>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053"/>
                                        </p:tgtEl>
                                        <p:attrNameLst>
                                          <p:attrName>style.visibility</p:attrName>
                                        </p:attrNameLst>
                                      </p:cBhvr>
                                      <p:to>
                                        <p:strVal val="visible"/>
                                      </p:to>
                                    </p:set>
                                    <p:animEffect transition="in" filter="wipe(down)">
                                      <p:cBhvr>
                                        <p:cTn id="55" dur="580">
                                          <p:stCondLst>
                                            <p:cond delay="0"/>
                                          </p:stCondLst>
                                        </p:cTn>
                                        <p:tgtEl>
                                          <p:spTgt spid="2053"/>
                                        </p:tgtEl>
                                      </p:cBhvr>
                                    </p:animEffect>
                                    <p:anim calcmode="lin" valueType="num">
                                      <p:cBhvr>
                                        <p:cTn id="56" dur="1822" tmFilter="0,0; 0.14,0.36; 0.43,0.73; 0.71,0.91; 1.0,1.0">
                                          <p:stCondLst>
                                            <p:cond delay="0"/>
                                          </p:stCondLst>
                                        </p:cTn>
                                        <p:tgtEl>
                                          <p:spTgt spid="2053"/>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053"/>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053"/>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053"/>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053"/>
                                        </p:tgtEl>
                                        <p:attrNameLst>
                                          <p:attrName>ppt_y</p:attrName>
                                        </p:attrNameLst>
                                      </p:cBhvr>
                                      <p:tavLst>
                                        <p:tav tm="0" fmla="#ppt_y-sin(pi*$)/81">
                                          <p:val>
                                            <p:fltVal val="0"/>
                                          </p:val>
                                        </p:tav>
                                        <p:tav tm="100000">
                                          <p:val>
                                            <p:fltVal val="1"/>
                                          </p:val>
                                        </p:tav>
                                      </p:tavLst>
                                    </p:anim>
                                    <p:animScale>
                                      <p:cBhvr>
                                        <p:cTn id="61" dur="26">
                                          <p:stCondLst>
                                            <p:cond delay="650"/>
                                          </p:stCondLst>
                                        </p:cTn>
                                        <p:tgtEl>
                                          <p:spTgt spid="2053"/>
                                        </p:tgtEl>
                                      </p:cBhvr>
                                      <p:to x="100000" y="60000"/>
                                    </p:animScale>
                                    <p:animScale>
                                      <p:cBhvr>
                                        <p:cTn id="62" dur="166" decel="50000">
                                          <p:stCondLst>
                                            <p:cond delay="676"/>
                                          </p:stCondLst>
                                        </p:cTn>
                                        <p:tgtEl>
                                          <p:spTgt spid="2053"/>
                                        </p:tgtEl>
                                      </p:cBhvr>
                                      <p:to x="100000" y="100000"/>
                                    </p:animScale>
                                    <p:animScale>
                                      <p:cBhvr>
                                        <p:cTn id="63" dur="26">
                                          <p:stCondLst>
                                            <p:cond delay="1312"/>
                                          </p:stCondLst>
                                        </p:cTn>
                                        <p:tgtEl>
                                          <p:spTgt spid="2053"/>
                                        </p:tgtEl>
                                      </p:cBhvr>
                                      <p:to x="100000" y="80000"/>
                                    </p:animScale>
                                    <p:animScale>
                                      <p:cBhvr>
                                        <p:cTn id="64" dur="166" decel="50000">
                                          <p:stCondLst>
                                            <p:cond delay="1338"/>
                                          </p:stCondLst>
                                        </p:cTn>
                                        <p:tgtEl>
                                          <p:spTgt spid="2053"/>
                                        </p:tgtEl>
                                      </p:cBhvr>
                                      <p:to x="100000" y="100000"/>
                                    </p:animScale>
                                    <p:animScale>
                                      <p:cBhvr>
                                        <p:cTn id="65" dur="26">
                                          <p:stCondLst>
                                            <p:cond delay="1642"/>
                                          </p:stCondLst>
                                        </p:cTn>
                                        <p:tgtEl>
                                          <p:spTgt spid="2053"/>
                                        </p:tgtEl>
                                      </p:cBhvr>
                                      <p:to x="100000" y="90000"/>
                                    </p:animScale>
                                    <p:animScale>
                                      <p:cBhvr>
                                        <p:cTn id="66" dur="166" decel="50000">
                                          <p:stCondLst>
                                            <p:cond delay="1668"/>
                                          </p:stCondLst>
                                        </p:cTn>
                                        <p:tgtEl>
                                          <p:spTgt spid="2053"/>
                                        </p:tgtEl>
                                      </p:cBhvr>
                                      <p:to x="100000" y="100000"/>
                                    </p:animScale>
                                    <p:animScale>
                                      <p:cBhvr>
                                        <p:cTn id="67" dur="26">
                                          <p:stCondLst>
                                            <p:cond delay="1808"/>
                                          </p:stCondLst>
                                        </p:cTn>
                                        <p:tgtEl>
                                          <p:spTgt spid="2053"/>
                                        </p:tgtEl>
                                      </p:cBhvr>
                                      <p:to x="100000" y="95000"/>
                                    </p:animScale>
                                    <p:animScale>
                                      <p:cBhvr>
                                        <p:cTn id="68" dur="166" decel="50000">
                                          <p:stCondLst>
                                            <p:cond delay="1834"/>
                                          </p:stCondLst>
                                        </p:cTn>
                                        <p:tgtEl>
                                          <p:spTgt spid="2053"/>
                                        </p:tgtEl>
                                      </p:cBhvr>
                                      <p:to x="100000" y="100000"/>
                                    </p:animScale>
                                  </p:childTnLst>
                                </p:cTn>
                              </p:par>
                              <p:par>
                                <p:cTn id="69" presetID="26" presetClass="entr" presetSubtype="0" fill="hold" nodeType="withEffect">
                                  <p:stCondLst>
                                    <p:cond delay="250"/>
                                  </p:stCondLst>
                                  <p:childTnLst>
                                    <p:set>
                                      <p:cBhvr>
                                        <p:cTn id="70" dur="1" fill="hold">
                                          <p:stCondLst>
                                            <p:cond delay="0"/>
                                          </p:stCondLst>
                                        </p:cTn>
                                        <p:tgtEl>
                                          <p:spTgt spid="2050"/>
                                        </p:tgtEl>
                                        <p:attrNameLst>
                                          <p:attrName>style.visibility</p:attrName>
                                        </p:attrNameLst>
                                      </p:cBhvr>
                                      <p:to>
                                        <p:strVal val="visible"/>
                                      </p:to>
                                    </p:set>
                                    <p:animEffect transition="in" filter="wipe(down)">
                                      <p:cBhvr>
                                        <p:cTn id="71" dur="580">
                                          <p:stCondLst>
                                            <p:cond delay="0"/>
                                          </p:stCondLst>
                                        </p:cTn>
                                        <p:tgtEl>
                                          <p:spTgt spid="2050"/>
                                        </p:tgtEl>
                                      </p:cBhvr>
                                    </p:animEffect>
                                    <p:anim calcmode="lin" valueType="num">
                                      <p:cBhvr>
                                        <p:cTn id="72"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77" dur="26">
                                          <p:stCondLst>
                                            <p:cond delay="650"/>
                                          </p:stCondLst>
                                        </p:cTn>
                                        <p:tgtEl>
                                          <p:spTgt spid="2050"/>
                                        </p:tgtEl>
                                      </p:cBhvr>
                                      <p:to x="100000" y="60000"/>
                                    </p:animScale>
                                    <p:animScale>
                                      <p:cBhvr>
                                        <p:cTn id="78" dur="166" decel="50000">
                                          <p:stCondLst>
                                            <p:cond delay="676"/>
                                          </p:stCondLst>
                                        </p:cTn>
                                        <p:tgtEl>
                                          <p:spTgt spid="2050"/>
                                        </p:tgtEl>
                                      </p:cBhvr>
                                      <p:to x="100000" y="100000"/>
                                    </p:animScale>
                                    <p:animScale>
                                      <p:cBhvr>
                                        <p:cTn id="79" dur="26">
                                          <p:stCondLst>
                                            <p:cond delay="1312"/>
                                          </p:stCondLst>
                                        </p:cTn>
                                        <p:tgtEl>
                                          <p:spTgt spid="2050"/>
                                        </p:tgtEl>
                                      </p:cBhvr>
                                      <p:to x="100000" y="80000"/>
                                    </p:animScale>
                                    <p:animScale>
                                      <p:cBhvr>
                                        <p:cTn id="80" dur="166" decel="50000">
                                          <p:stCondLst>
                                            <p:cond delay="1338"/>
                                          </p:stCondLst>
                                        </p:cTn>
                                        <p:tgtEl>
                                          <p:spTgt spid="2050"/>
                                        </p:tgtEl>
                                      </p:cBhvr>
                                      <p:to x="100000" y="100000"/>
                                    </p:animScale>
                                    <p:animScale>
                                      <p:cBhvr>
                                        <p:cTn id="81" dur="26">
                                          <p:stCondLst>
                                            <p:cond delay="1642"/>
                                          </p:stCondLst>
                                        </p:cTn>
                                        <p:tgtEl>
                                          <p:spTgt spid="2050"/>
                                        </p:tgtEl>
                                      </p:cBhvr>
                                      <p:to x="100000" y="90000"/>
                                    </p:animScale>
                                    <p:animScale>
                                      <p:cBhvr>
                                        <p:cTn id="82" dur="166" decel="50000">
                                          <p:stCondLst>
                                            <p:cond delay="1668"/>
                                          </p:stCondLst>
                                        </p:cTn>
                                        <p:tgtEl>
                                          <p:spTgt spid="2050"/>
                                        </p:tgtEl>
                                      </p:cBhvr>
                                      <p:to x="100000" y="100000"/>
                                    </p:animScale>
                                    <p:animScale>
                                      <p:cBhvr>
                                        <p:cTn id="83" dur="26">
                                          <p:stCondLst>
                                            <p:cond delay="1808"/>
                                          </p:stCondLst>
                                        </p:cTn>
                                        <p:tgtEl>
                                          <p:spTgt spid="2050"/>
                                        </p:tgtEl>
                                      </p:cBhvr>
                                      <p:to x="100000" y="95000"/>
                                    </p:animScale>
                                    <p:animScale>
                                      <p:cBhvr>
                                        <p:cTn id="84" dur="166" decel="50000">
                                          <p:stCondLst>
                                            <p:cond delay="1834"/>
                                          </p:stCondLst>
                                        </p:cTn>
                                        <p:tgtEl>
                                          <p:spTgt spid="2050"/>
                                        </p:tgtEl>
                                      </p:cBhvr>
                                      <p:to x="100000" y="100000"/>
                                    </p:animScale>
                                  </p:childTnLst>
                                </p:cTn>
                              </p:par>
                              <p:par>
                                <p:cTn id="85" presetID="22" presetClass="entr" presetSubtype="4" fill="hold" nodeType="withEffect">
                                  <p:stCondLst>
                                    <p:cond delay="0"/>
                                  </p:stCondLst>
                                  <p:childTnLst>
                                    <p:set>
                                      <p:cBhvr>
                                        <p:cTn id="86" dur="1" fill="hold">
                                          <p:stCondLst>
                                            <p:cond delay="0"/>
                                          </p:stCondLst>
                                        </p:cTn>
                                        <p:tgtEl>
                                          <p:spTgt spid="2059"/>
                                        </p:tgtEl>
                                        <p:attrNameLst>
                                          <p:attrName>style.visibility</p:attrName>
                                        </p:attrNameLst>
                                      </p:cBhvr>
                                      <p:to>
                                        <p:strVal val="visible"/>
                                      </p:to>
                                    </p:set>
                                    <p:animEffect transition="in" filter="wipe(down)">
                                      <p:cBhvr>
                                        <p:cTn id="87" dur="500"/>
                                        <p:tgtEl>
                                          <p:spTgt spid="2059"/>
                                        </p:tgtEl>
                                      </p:cBhvr>
                                    </p:animEffect>
                                  </p:childTnLst>
                                </p:cTn>
                              </p:par>
                              <p:par>
                                <p:cTn id="88" presetID="31" presetClass="entr" presetSubtype="0" fill="hold" nodeType="withEffect">
                                  <p:stCondLst>
                                    <p:cond delay="0"/>
                                  </p:stCondLst>
                                  <p:childTnLst>
                                    <p:set>
                                      <p:cBhvr>
                                        <p:cTn id="89" dur="1" fill="hold">
                                          <p:stCondLst>
                                            <p:cond delay="0"/>
                                          </p:stCondLst>
                                        </p:cTn>
                                        <p:tgtEl>
                                          <p:spTgt spid="2067"/>
                                        </p:tgtEl>
                                        <p:attrNameLst>
                                          <p:attrName>style.visibility</p:attrName>
                                        </p:attrNameLst>
                                      </p:cBhvr>
                                      <p:to>
                                        <p:strVal val="visible"/>
                                      </p:to>
                                    </p:set>
                                    <p:anim calcmode="lin" valueType="num">
                                      <p:cBhvr>
                                        <p:cTn id="90" dur="1000" fill="hold"/>
                                        <p:tgtEl>
                                          <p:spTgt spid="2067"/>
                                        </p:tgtEl>
                                        <p:attrNameLst>
                                          <p:attrName>ppt_w</p:attrName>
                                        </p:attrNameLst>
                                      </p:cBhvr>
                                      <p:tavLst>
                                        <p:tav tm="0">
                                          <p:val>
                                            <p:fltVal val="0"/>
                                          </p:val>
                                        </p:tav>
                                        <p:tav tm="100000">
                                          <p:val>
                                            <p:strVal val="#ppt_w"/>
                                          </p:val>
                                        </p:tav>
                                      </p:tavLst>
                                    </p:anim>
                                    <p:anim calcmode="lin" valueType="num">
                                      <p:cBhvr>
                                        <p:cTn id="91" dur="1000" fill="hold"/>
                                        <p:tgtEl>
                                          <p:spTgt spid="2067"/>
                                        </p:tgtEl>
                                        <p:attrNameLst>
                                          <p:attrName>ppt_h</p:attrName>
                                        </p:attrNameLst>
                                      </p:cBhvr>
                                      <p:tavLst>
                                        <p:tav tm="0">
                                          <p:val>
                                            <p:fltVal val="0"/>
                                          </p:val>
                                        </p:tav>
                                        <p:tav tm="100000">
                                          <p:val>
                                            <p:strVal val="#ppt_h"/>
                                          </p:val>
                                        </p:tav>
                                      </p:tavLst>
                                    </p:anim>
                                    <p:anim calcmode="lin" valueType="num">
                                      <p:cBhvr>
                                        <p:cTn id="92" dur="1000" fill="hold"/>
                                        <p:tgtEl>
                                          <p:spTgt spid="2067"/>
                                        </p:tgtEl>
                                        <p:attrNameLst>
                                          <p:attrName>style.rotation</p:attrName>
                                        </p:attrNameLst>
                                      </p:cBhvr>
                                      <p:tavLst>
                                        <p:tav tm="0">
                                          <p:val>
                                            <p:fltVal val="90"/>
                                          </p:val>
                                        </p:tav>
                                        <p:tav tm="100000">
                                          <p:val>
                                            <p:fltVal val="0"/>
                                          </p:val>
                                        </p:tav>
                                      </p:tavLst>
                                    </p:anim>
                                    <p:animEffect transition="in" filter="fade">
                                      <p:cBhvr>
                                        <p:cTn id="93" dur="1000"/>
                                        <p:tgtEl>
                                          <p:spTgt spid="2067"/>
                                        </p:tgtEl>
                                      </p:cBhvr>
                                    </p:animEffect>
                                  </p:childTnLst>
                                </p:cTn>
                              </p:par>
                              <p:par>
                                <p:cTn id="94" presetID="21" presetClass="entr" presetSubtype="1" fill="hold" nodeType="withEffect">
                                  <p:stCondLst>
                                    <p:cond delay="500"/>
                                  </p:stCondLst>
                                  <p:childTnLst>
                                    <p:set>
                                      <p:cBhvr>
                                        <p:cTn id="95" dur="1" fill="hold">
                                          <p:stCondLst>
                                            <p:cond delay="0"/>
                                          </p:stCondLst>
                                        </p:cTn>
                                        <p:tgtEl>
                                          <p:spTgt spid="2061"/>
                                        </p:tgtEl>
                                        <p:attrNameLst>
                                          <p:attrName>style.visibility</p:attrName>
                                        </p:attrNameLst>
                                      </p:cBhvr>
                                      <p:to>
                                        <p:strVal val="visible"/>
                                      </p:to>
                                    </p:set>
                                    <p:animEffect transition="in" filter="wheel(1)">
                                      <p:cBhvr>
                                        <p:cTn id="96" dur="2000"/>
                                        <p:tgtEl>
                                          <p:spTgt spid="2061"/>
                                        </p:tgtEl>
                                      </p:cBhvr>
                                    </p:animEffect>
                                  </p:childTnLst>
                                </p:cTn>
                              </p:par>
                              <p:par>
                                <p:cTn id="97" presetID="2" presetClass="entr" presetSubtype="4" fill="hold" nodeType="withEffect">
                                  <p:stCondLst>
                                    <p:cond delay="0"/>
                                  </p:stCondLst>
                                  <p:childTnLst>
                                    <p:set>
                                      <p:cBhvr>
                                        <p:cTn id="98" dur="1" fill="hold">
                                          <p:stCondLst>
                                            <p:cond delay="0"/>
                                          </p:stCondLst>
                                        </p:cTn>
                                        <p:tgtEl>
                                          <p:spTgt spid="2063"/>
                                        </p:tgtEl>
                                        <p:attrNameLst>
                                          <p:attrName>style.visibility</p:attrName>
                                        </p:attrNameLst>
                                      </p:cBhvr>
                                      <p:to>
                                        <p:strVal val="visible"/>
                                      </p:to>
                                    </p:set>
                                    <p:anim calcmode="lin" valueType="num">
                                      <p:cBhvr additive="base">
                                        <p:cTn id="99" dur="500" fill="hold"/>
                                        <p:tgtEl>
                                          <p:spTgt spid="2063"/>
                                        </p:tgtEl>
                                        <p:attrNameLst>
                                          <p:attrName>ppt_x</p:attrName>
                                        </p:attrNameLst>
                                      </p:cBhvr>
                                      <p:tavLst>
                                        <p:tav tm="0">
                                          <p:val>
                                            <p:strVal val="#ppt_x"/>
                                          </p:val>
                                        </p:tav>
                                        <p:tav tm="100000">
                                          <p:val>
                                            <p:strVal val="#ppt_x"/>
                                          </p:val>
                                        </p:tav>
                                      </p:tavLst>
                                    </p:anim>
                                    <p:anim calcmode="lin" valueType="num">
                                      <p:cBhvr additive="base">
                                        <p:cTn id="100" dur="500" fill="hold"/>
                                        <p:tgtEl>
                                          <p:spTgt spid="2063"/>
                                        </p:tgtEl>
                                        <p:attrNameLst>
                                          <p:attrName>ppt_y</p:attrName>
                                        </p:attrNameLst>
                                      </p:cBhvr>
                                      <p:tavLst>
                                        <p:tav tm="0">
                                          <p:val>
                                            <p:strVal val="1+#ppt_h/2"/>
                                          </p:val>
                                        </p:tav>
                                        <p:tav tm="100000">
                                          <p:val>
                                            <p:strVal val="#ppt_y"/>
                                          </p:val>
                                        </p:tav>
                                      </p:tavLst>
                                    </p:anim>
                                  </p:childTnLst>
                                </p:cTn>
                              </p:par>
                              <p:par>
                                <p:cTn id="101" presetID="26" presetClass="entr" presetSubtype="0" fill="hold" nodeType="withEffect">
                                  <p:stCondLst>
                                    <p:cond delay="1000"/>
                                  </p:stCondLst>
                                  <p:childTnLst>
                                    <p:set>
                                      <p:cBhvr>
                                        <p:cTn id="102" dur="1" fill="hold">
                                          <p:stCondLst>
                                            <p:cond delay="0"/>
                                          </p:stCondLst>
                                        </p:cTn>
                                        <p:tgtEl>
                                          <p:spTgt spid="2051"/>
                                        </p:tgtEl>
                                        <p:attrNameLst>
                                          <p:attrName>style.visibility</p:attrName>
                                        </p:attrNameLst>
                                      </p:cBhvr>
                                      <p:to>
                                        <p:strVal val="visible"/>
                                      </p:to>
                                    </p:set>
                                    <p:animEffect transition="in" filter="wipe(down)">
                                      <p:cBhvr>
                                        <p:cTn id="103" dur="580">
                                          <p:stCondLst>
                                            <p:cond delay="0"/>
                                          </p:stCondLst>
                                        </p:cTn>
                                        <p:tgtEl>
                                          <p:spTgt spid="2051"/>
                                        </p:tgtEl>
                                      </p:cBhvr>
                                    </p:animEffect>
                                    <p:anim calcmode="lin" valueType="num">
                                      <p:cBhvr>
                                        <p:cTn id="104"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105"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106"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107"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108"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109" dur="26">
                                          <p:stCondLst>
                                            <p:cond delay="650"/>
                                          </p:stCondLst>
                                        </p:cTn>
                                        <p:tgtEl>
                                          <p:spTgt spid="2051"/>
                                        </p:tgtEl>
                                      </p:cBhvr>
                                      <p:to x="100000" y="60000"/>
                                    </p:animScale>
                                    <p:animScale>
                                      <p:cBhvr>
                                        <p:cTn id="110" dur="166" decel="50000">
                                          <p:stCondLst>
                                            <p:cond delay="676"/>
                                          </p:stCondLst>
                                        </p:cTn>
                                        <p:tgtEl>
                                          <p:spTgt spid="2051"/>
                                        </p:tgtEl>
                                      </p:cBhvr>
                                      <p:to x="100000" y="100000"/>
                                    </p:animScale>
                                    <p:animScale>
                                      <p:cBhvr>
                                        <p:cTn id="111" dur="26">
                                          <p:stCondLst>
                                            <p:cond delay="1312"/>
                                          </p:stCondLst>
                                        </p:cTn>
                                        <p:tgtEl>
                                          <p:spTgt spid="2051"/>
                                        </p:tgtEl>
                                      </p:cBhvr>
                                      <p:to x="100000" y="80000"/>
                                    </p:animScale>
                                    <p:animScale>
                                      <p:cBhvr>
                                        <p:cTn id="112" dur="166" decel="50000">
                                          <p:stCondLst>
                                            <p:cond delay="1338"/>
                                          </p:stCondLst>
                                        </p:cTn>
                                        <p:tgtEl>
                                          <p:spTgt spid="2051"/>
                                        </p:tgtEl>
                                      </p:cBhvr>
                                      <p:to x="100000" y="100000"/>
                                    </p:animScale>
                                    <p:animScale>
                                      <p:cBhvr>
                                        <p:cTn id="113" dur="26">
                                          <p:stCondLst>
                                            <p:cond delay="1642"/>
                                          </p:stCondLst>
                                        </p:cTn>
                                        <p:tgtEl>
                                          <p:spTgt spid="2051"/>
                                        </p:tgtEl>
                                      </p:cBhvr>
                                      <p:to x="100000" y="90000"/>
                                    </p:animScale>
                                    <p:animScale>
                                      <p:cBhvr>
                                        <p:cTn id="114" dur="166" decel="50000">
                                          <p:stCondLst>
                                            <p:cond delay="1668"/>
                                          </p:stCondLst>
                                        </p:cTn>
                                        <p:tgtEl>
                                          <p:spTgt spid="2051"/>
                                        </p:tgtEl>
                                      </p:cBhvr>
                                      <p:to x="100000" y="100000"/>
                                    </p:animScale>
                                    <p:animScale>
                                      <p:cBhvr>
                                        <p:cTn id="115" dur="26">
                                          <p:stCondLst>
                                            <p:cond delay="1808"/>
                                          </p:stCondLst>
                                        </p:cTn>
                                        <p:tgtEl>
                                          <p:spTgt spid="2051"/>
                                        </p:tgtEl>
                                      </p:cBhvr>
                                      <p:to x="100000" y="95000"/>
                                    </p:animScale>
                                    <p:animScale>
                                      <p:cBhvr>
                                        <p:cTn id="116" dur="166" decel="50000">
                                          <p:stCondLst>
                                            <p:cond delay="1834"/>
                                          </p:stCondLst>
                                        </p:cTn>
                                        <p:tgtEl>
                                          <p:spTgt spid="2051"/>
                                        </p:tgtEl>
                                      </p:cBhvr>
                                      <p:to x="100000" y="100000"/>
                                    </p:animScale>
                                  </p:childTnLst>
                                </p:cTn>
                              </p:par>
                              <p:par>
                                <p:cTn id="117" presetID="26" presetClass="entr" presetSubtype="0" fill="hold" nodeType="withEffect">
                                  <p:stCondLst>
                                    <p:cond delay="750"/>
                                  </p:stCondLst>
                                  <p:childTnLst>
                                    <p:set>
                                      <p:cBhvr>
                                        <p:cTn id="118" dur="1" fill="hold">
                                          <p:stCondLst>
                                            <p:cond delay="0"/>
                                          </p:stCondLst>
                                        </p:cTn>
                                        <p:tgtEl>
                                          <p:spTgt spid="2065"/>
                                        </p:tgtEl>
                                        <p:attrNameLst>
                                          <p:attrName>style.visibility</p:attrName>
                                        </p:attrNameLst>
                                      </p:cBhvr>
                                      <p:to>
                                        <p:strVal val="visible"/>
                                      </p:to>
                                    </p:set>
                                    <p:animEffect transition="in" filter="wipe(down)">
                                      <p:cBhvr>
                                        <p:cTn id="119" dur="580">
                                          <p:stCondLst>
                                            <p:cond delay="0"/>
                                          </p:stCondLst>
                                        </p:cTn>
                                        <p:tgtEl>
                                          <p:spTgt spid="2065"/>
                                        </p:tgtEl>
                                      </p:cBhvr>
                                    </p:animEffect>
                                    <p:anim calcmode="lin" valueType="num">
                                      <p:cBhvr>
                                        <p:cTn id="120" dur="1822" tmFilter="0,0; 0.14,0.36; 0.43,0.73; 0.71,0.91; 1.0,1.0">
                                          <p:stCondLst>
                                            <p:cond delay="0"/>
                                          </p:stCondLst>
                                        </p:cTn>
                                        <p:tgtEl>
                                          <p:spTgt spid="2065"/>
                                        </p:tgtEl>
                                        <p:attrNameLst>
                                          <p:attrName>ppt_x</p:attrName>
                                        </p:attrNameLst>
                                      </p:cBhvr>
                                      <p:tavLst>
                                        <p:tav tm="0">
                                          <p:val>
                                            <p:strVal val="#ppt_x-0.25"/>
                                          </p:val>
                                        </p:tav>
                                        <p:tav tm="100000">
                                          <p:val>
                                            <p:strVal val="#ppt_x"/>
                                          </p:val>
                                        </p:tav>
                                      </p:tavLst>
                                    </p:anim>
                                    <p:anim calcmode="lin" valueType="num">
                                      <p:cBhvr>
                                        <p:cTn id="121" dur="664" tmFilter="0.0,0.0; 0.25,0.07; 0.50,0.2; 0.75,0.467; 1.0,1.0">
                                          <p:stCondLst>
                                            <p:cond delay="0"/>
                                          </p:stCondLst>
                                        </p:cTn>
                                        <p:tgtEl>
                                          <p:spTgt spid="2065"/>
                                        </p:tgtEl>
                                        <p:attrNameLst>
                                          <p:attrName>ppt_y</p:attrName>
                                        </p:attrNameLst>
                                      </p:cBhvr>
                                      <p:tavLst>
                                        <p:tav tm="0" fmla="#ppt_y-sin(pi*$)/3">
                                          <p:val>
                                            <p:fltVal val="0.5"/>
                                          </p:val>
                                        </p:tav>
                                        <p:tav tm="100000">
                                          <p:val>
                                            <p:fltVal val="1"/>
                                          </p:val>
                                        </p:tav>
                                      </p:tavLst>
                                    </p:anim>
                                    <p:anim calcmode="lin" valueType="num">
                                      <p:cBhvr>
                                        <p:cTn id="122" dur="664" tmFilter="0, 0; 0.125,0.2665; 0.25,0.4; 0.375,0.465; 0.5,0.5;  0.625,0.535; 0.75,0.6; 0.875,0.7335; 1,1">
                                          <p:stCondLst>
                                            <p:cond delay="664"/>
                                          </p:stCondLst>
                                        </p:cTn>
                                        <p:tgtEl>
                                          <p:spTgt spid="2065"/>
                                        </p:tgtEl>
                                        <p:attrNameLst>
                                          <p:attrName>ppt_y</p:attrName>
                                        </p:attrNameLst>
                                      </p:cBhvr>
                                      <p:tavLst>
                                        <p:tav tm="0" fmla="#ppt_y-sin(pi*$)/9">
                                          <p:val>
                                            <p:fltVal val="0"/>
                                          </p:val>
                                        </p:tav>
                                        <p:tav tm="100000">
                                          <p:val>
                                            <p:fltVal val="1"/>
                                          </p:val>
                                        </p:tav>
                                      </p:tavLst>
                                    </p:anim>
                                    <p:anim calcmode="lin" valueType="num">
                                      <p:cBhvr>
                                        <p:cTn id="123" dur="332" tmFilter="0, 0; 0.125,0.2665; 0.25,0.4; 0.375,0.465; 0.5,0.5;  0.625,0.535; 0.75,0.6; 0.875,0.7335; 1,1">
                                          <p:stCondLst>
                                            <p:cond delay="1324"/>
                                          </p:stCondLst>
                                        </p:cTn>
                                        <p:tgtEl>
                                          <p:spTgt spid="2065"/>
                                        </p:tgtEl>
                                        <p:attrNameLst>
                                          <p:attrName>ppt_y</p:attrName>
                                        </p:attrNameLst>
                                      </p:cBhvr>
                                      <p:tavLst>
                                        <p:tav tm="0" fmla="#ppt_y-sin(pi*$)/27">
                                          <p:val>
                                            <p:fltVal val="0"/>
                                          </p:val>
                                        </p:tav>
                                        <p:tav tm="100000">
                                          <p:val>
                                            <p:fltVal val="1"/>
                                          </p:val>
                                        </p:tav>
                                      </p:tavLst>
                                    </p:anim>
                                    <p:anim calcmode="lin" valueType="num">
                                      <p:cBhvr>
                                        <p:cTn id="124" dur="164" tmFilter="0, 0; 0.125,0.2665; 0.25,0.4; 0.375,0.465; 0.5,0.5;  0.625,0.535; 0.75,0.6; 0.875,0.7335; 1,1">
                                          <p:stCondLst>
                                            <p:cond delay="1656"/>
                                          </p:stCondLst>
                                        </p:cTn>
                                        <p:tgtEl>
                                          <p:spTgt spid="2065"/>
                                        </p:tgtEl>
                                        <p:attrNameLst>
                                          <p:attrName>ppt_y</p:attrName>
                                        </p:attrNameLst>
                                      </p:cBhvr>
                                      <p:tavLst>
                                        <p:tav tm="0" fmla="#ppt_y-sin(pi*$)/81">
                                          <p:val>
                                            <p:fltVal val="0"/>
                                          </p:val>
                                        </p:tav>
                                        <p:tav tm="100000">
                                          <p:val>
                                            <p:fltVal val="1"/>
                                          </p:val>
                                        </p:tav>
                                      </p:tavLst>
                                    </p:anim>
                                    <p:animScale>
                                      <p:cBhvr>
                                        <p:cTn id="125" dur="26">
                                          <p:stCondLst>
                                            <p:cond delay="650"/>
                                          </p:stCondLst>
                                        </p:cTn>
                                        <p:tgtEl>
                                          <p:spTgt spid="2065"/>
                                        </p:tgtEl>
                                      </p:cBhvr>
                                      <p:to x="100000" y="60000"/>
                                    </p:animScale>
                                    <p:animScale>
                                      <p:cBhvr>
                                        <p:cTn id="126" dur="166" decel="50000">
                                          <p:stCondLst>
                                            <p:cond delay="676"/>
                                          </p:stCondLst>
                                        </p:cTn>
                                        <p:tgtEl>
                                          <p:spTgt spid="2065"/>
                                        </p:tgtEl>
                                      </p:cBhvr>
                                      <p:to x="100000" y="100000"/>
                                    </p:animScale>
                                    <p:animScale>
                                      <p:cBhvr>
                                        <p:cTn id="127" dur="26">
                                          <p:stCondLst>
                                            <p:cond delay="1312"/>
                                          </p:stCondLst>
                                        </p:cTn>
                                        <p:tgtEl>
                                          <p:spTgt spid="2065"/>
                                        </p:tgtEl>
                                      </p:cBhvr>
                                      <p:to x="100000" y="80000"/>
                                    </p:animScale>
                                    <p:animScale>
                                      <p:cBhvr>
                                        <p:cTn id="128" dur="166" decel="50000">
                                          <p:stCondLst>
                                            <p:cond delay="1338"/>
                                          </p:stCondLst>
                                        </p:cTn>
                                        <p:tgtEl>
                                          <p:spTgt spid="2065"/>
                                        </p:tgtEl>
                                      </p:cBhvr>
                                      <p:to x="100000" y="100000"/>
                                    </p:animScale>
                                    <p:animScale>
                                      <p:cBhvr>
                                        <p:cTn id="129" dur="26">
                                          <p:stCondLst>
                                            <p:cond delay="1642"/>
                                          </p:stCondLst>
                                        </p:cTn>
                                        <p:tgtEl>
                                          <p:spTgt spid="2065"/>
                                        </p:tgtEl>
                                      </p:cBhvr>
                                      <p:to x="100000" y="90000"/>
                                    </p:animScale>
                                    <p:animScale>
                                      <p:cBhvr>
                                        <p:cTn id="130" dur="166" decel="50000">
                                          <p:stCondLst>
                                            <p:cond delay="1668"/>
                                          </p:stCondLst>
                                        </p:cTn>
                                        <p:tgtEl>
                                          <p:spTgt spid="2065"/>
                                        </p:tgtEl>
                                      </p:cBhvr>
                                      <p:to x="100000" y="100000"/>
                                    </p:animScale>
                                    <p:animScale>
                                      <p:cBhvr>
                                        <p:cTn id="131" dur="26">
                                          <p:stCondLst>
                                            <p:cond delay="1808"/>
                                          </p:stCondLst>
                                        </p:cTn>
                                        <p:tgtEl>
                                          <p:spTgt spid="2065"/>
                                        </p:tgtEl>
                                      </p:cBhvr>
                                      <p:to x="100000" y="95000"/>
                                    </p:animScale>
                                    <p:animScale>
                                      <p:cBhvr>
                                        <p:cTn id="132" dur="166" decel="50000">
                                          <p:stCondLst>
                                            <p:cond delay="1834"/>
                                          </p:stCondLst>
                                        </p:cTn>
                                        <p:tgtEl>
                                          <p:spTgt spid="2065"/>
                                        </p:tgtEl>
                                      </p:cBhvr>
                                      <p:to x="100000" y="100000"/>
                                    </p:animScale>
                                  </p:childTnLst>
                                </p:cTn>
                              </p:par>
                              <p:par>
                                <p:cTn id="133" presetID="26" presetClass="entr" presetSubtype="0" fill="hold" nodeType="withEffect">
                                  <p:stCondLst>
                                    <p:cond delay="0"/>
                                  </p:stCondLst>
                                  <p:childTnLst>
                                    <p:set>
                                      <p:cBhvr>
                                        <p:cTn id="134" dur="1" fill="hold">
                                          <p:stCondLst>
                                            <p:cond delay="0"/>
                                          </p:stCondLst>
                                        </p:cTn>
                                        <p:tgtEl>
                                          <p:spTgt spid="2062"/>
                                        </p:tgtEl>
                                        <p:attrNameLst>
                                          <p:attrName>style.visibility</p:attrName>
                                        </p:attrNameLst>
                                      </p:cBhvr>
                                      <p:to>
                                        <p:strVal val="visible"/>
                                      </p:to>
                                    </p:set>
                                    <p:animEffect transition="in" filter="wipe(down)">
                                      <p:cBhvr>
                                        <p:cTn id="135" dur="580">
                                          <p:stCondLst>
                                            <p:cond delay="0"/>
                                          </p:stCondLst>
                                        </p:cTn>
                                        <p:tgtEl>
                                          <p:spTgt spid="2062"/>
                                        </p:tgtEl>
                                      </p:cBhvr>
                                    </p:animEffect>
                                    <p:anim calcmode="lin" valueType="num">
                                      <p:cBhvr>
                                        <p:cTn id="136" dur="1822" tmFilter="0,0; 0.14,0.36; 0.43,0.73; 0.71,0.91; 1.0,1.0">
                                          <p:stCondLst>
                                            <p:cond delay="0"/>
                                          </p:stCondLst>
                                        </p:cTn>
                                        <p:tgtEl>
                                          <p:spTgt spid="2062"/>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2062"/>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2062"/>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2062"/>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2062"/>
                                        </p:tgtEl>
                                        <p:attrNameLst>
                                          <p:attrName>ppt_y</p:attrName>
                                        </p:attrNameLst>
                                      </p:cBhvr>
                                      <p:tavLst>
                                        <p:tav tm="0" fmla="#ppt_y-sin(pi*$)/81">
                                          <p:val>
                                            <p:fltVal val="0"/>
                                          </p:val>
                                        </p:tav>
                                        <p:tav tm="100000">
                                          <p:val>
                                            <p:fltVal val="1"/>
                                          </p:val>
                                        </p:tav>
                                      </p:tavLst>
                                    </p:anim>
                                    <p:animScale>
                                      <p:cBhvr>
                                        <p:cTn id="141" dur="26">
                                          <p:stCondLst>
                                            <p:cond delay="650"/>
                                          </p:stCondLst>
                                        </p:cTn>
                                        <p:tgtEl>
                                          <p:spTgt spid="2062"/>
                                        </p:tgtEl>
                                      </p:cBhvr>
                                      <p:to x="100000" y="60000"/>
                                    </p:animScale>
                                    <p:animScale>
                                      <p:cBhvr>
                                        <p:cTn id="142" dur="166" decel="50000">
                                          <p:stCondLst>
                                            <p:cond delay="676"/>
                                          </p:stCondLst>
                                        </p:cTn>
                                        <p:tgtEl>
                                          <p:spTgt spid="2062"/>
                                        </p:tgtEl>
                                      </p:cBhvr>
                                      <p:to x="100000" y="100000"/>
                                    </p:animScale>
                                    <p:animScale>
                                      <p:cBhvr>
                                        <p:cTn id="143" dur="26">
                                          <p:stCondLst>
                                            <p:cond delay="1312"/>
                                          </p:stCondLst>
                                        </p:cTn>
                                        <p:tgtEl>
                                          <p:spTgt spid="2062"/>
                                        </p:tgtEl>
                                      </p:cBhvr>
                                      <p:to x="100000" y="80000"/>
                                    </p:animScale>
                                    <p:animScale>
                                      <p:cBhvr>
                                        <p:cTn id="144" dur="166" decel="50000">
                                          <p:stCondLst>
                                            <p:cond delay="1338"/>
                                          </p:stCondLst>
                                        </p:cTn>
                                        <p:tgtEl>
                                          <p:spTgt spid="2062"/>
                                        </p:tgtEl>
                                      </p:cBhvr>
                                      <p:to x="100000" y="100000"/>
                                    </p:animScale>
                                    <p:animScale>
                                      <p:cBhvr>
                                        <p:cTn id="145" dur="26">
                                          <p:stCondLst>
                                            <p:cond delay="1642"/>
                                          </p:stCondLst>
                                        </p:cTn>
                                        <p:tgtEl>
                                          <p:spTgt spid="2062"/>
                                        </p:tgtEl>
                                      </p:cBhvr>
                                      <p:to x="100000" y="90000"/>
                                    </p:animScale>
                                    <p:animScale>
                                      <p:cBhvr>
                                        <p:cTn id="146" dur="166" decel="50000">
                                          <p:stCondLst>
                                            <p:cond delay="1668"/>
                                          </p:stCondLst>
                                        </p:cTn>
                                        <p:tgtEl>
                                          <p:spTgt spid="2062"/>
                                        </p:tgtEl>
                                      </p:cBhvr>
                                      <p:to x="100000" y="100000"/>
                                    </p:animScale>
                                    <p:animScale>
                                      <p:cBhvr>
                                        <p:cTn id="147" dur="26">
                                          <p:stCondLst>
                                            <p:cond delay="1808"/>
                                          </p:stCondLst>
                                        </p:cTn>
                                        <p:tgtEl>
                                          <p:spTgt spid="2062"/>
                                        </p:tgtEl>
                                      </p:cBhvr>
                                      <p:to x="100000" y="95000"/>
                                    </p:animScale>
                                    <p:animScale>
                                      <p:cBhvr>
                                        <p:cTn id="148" dur="166" decel="50000">
                                          <p:stCondLst>
                                            <p:cond delay="1834"/>
                                          </p:stCondLst>
                                        </p:cTn>
                                        <p:tgtEl>
                                          <p:spTgt spid="2062"/>
                                        </p:tgtEl>
                                      </p:cBhvr>
                                      <p:to x="100000" y="100000"/>
                                    </p:animScale>
                                  </p:childTnLst>
                                </p:cTn>
                              </p:par>
                              <p:par>
                                <p:cTn id="149" presetID="26" presetClass="entr" presetSubtype="0" fill="hold" nodeType="withEffect">
                                  <p:stCondLst>
                                    <p:cond delay="750"/>
                                  </p:stCondLst>
                                  <p:childTnLst>
                                    <p:set>
                                      <p:cBhvr>
                                        <p:cTn id="150" dur="1" fill="hold">
                                          <p:stCondLst>
                                            <p:cond delay="0"/>
                                          </p:stCondLst>
                                        </p:cTn>
                                        <p:tgtEl>
                                          <p:spTgt spid="2057"/>
                                        </p:tgtEl>
                                        <p:attrNameLst>
                                          <p:attrName>style.visibility</p:attrName>
                                        </p:attrNameLst>
                                      </p:cBhvr>
                                      <p:to>
                                        <p:strVal val="visible"/>
                                      </p:to>
                                    </p:set>
                                    <p:animEffect transition="in" filter="wipe(down)">
                                      <p:cBhvr>
                                        <p:cTn id="151" dur="580">
                                          <p:stCondLst>
                                            <p:cond delay="0"/>
                                          </p:stCondLst>
                                        </p:cTn>
                                        <p:tgtEl>
                                          <p:spTgt spid="2057"/>
                                        </p:tgtEl>
                                      </p:cBhvr>
                                    </p:animEffect>
                                    <p:anim calcmode="lin" valueType="num">
                                      <p:cBhvr>
                                        <p:cTn id="152" dur="1822" tmFilter="0,0; 0.14,0.36; 0.43,0.73; 0.71,0.91; 1.0,1.0">
                                          <p:stCondLst>
                                            <p:cond delay="0"/>
                                          </p:stCondLst>
                                        </p:cTn>
                                        <p:tgtEl>
                                          <p:spTgt spid="2057"/>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057"/>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057"/>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057"/>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057"/>
                                        </p:tgtEl>
                                        <p:attrNameLst>
                                          <p:attrName>ppt_y</p:attrName>
                                        </p:attrNameLst>
                                      </p:cBhvr>
                                      <p:tavLst>
                                        <p:tav tm="0" fmla="#ppt_y-sin(pi*$)/81">
                                          <p:val>
                                            <p:fltVal val="0"/>
                                          </p:val>
                                        </p:tav>
                                        <p:tav tm="100000">
                                          <p:val>
                                            <p:fltVal val="1"/>
                                          </p:val>
                                        </p:tav>
                                      </p:tavLst>
                                    </p:anim>
                                    <p:animScale>
                                      <p:cBhvr>
                                        <p:cTn id="157" dur="26">
                                          <p:stCondLst>
                                            <p:cond delay="650"/>
                                          </p:stCondLst>
                                        </p:cTn>
                                        <p:tgtEl>
                                          <p:spTgt spid="2057"/>
                                        </p:tgtEl>
                                      </p:cBhvr>
                                      <p:to x="100000" y="60000"/>
                                    </p:animScale>
                                    <p:animScale>
                                      <p:cBhvr>
                                        <p:cTn id="158" dur="166" decel="50000">
                                          <p:stCondLst>
                                            <p:cond delay="676"/>
                                          </p:stCondLst>
                                        </p:cTn>
                                        <p:tgtEl>
                                          <p:spTgt spid="2057"/>
                                        </p:tgtEl>
                                      </p:cBhvr>
                                      <p:to x="100000" y="100000"/>
                                    </p:animScale>
                                    <p:animScale>
                                      <p:cBhvr>
                                        <p:cTn id="159" dur="26">
                                          <p:stCondLst>
                                            <p:cond delay="1312"/>
                                          </p:stCondLst>
                                        </p:cTn>
                                        <p:tgtEl>
                                          <p:spTgt spid="2057"/>
                                        </p:tgtEl>
                                      </p:cBhvr>
                                      <p:to x="100000" y="80000"/>
                                    </p:animScale>
                                    <p:animScale>
                                      <p:cBhvr>
                                        <p:cTn id="160" dur="166" decel="50000">
                                          <p:stCondLst>
                                            <p:cond delay="1338"/>
                                          </p:stCondLst>
                                        </p:cTn>
                                        <p:tgtEl>
                                          <p:spTgt spid="2057"/>
                                        </p:tgtEl>
                                      </p:cBhvr>
                                      <p:to x="100000" y="100000"/>
                                    </p:animScale>
                                    <p:animScale>
                                      <p:cBhvr>
                                        <p:cTn id="161" dur="26">
                                          <p:stCondLst>
                                            <p:cond delay="1642"/>
                                          </p:stCondLst>
                                        </p:cTn>
                                        <p:tgtEl>
                                          <p:spTgt spid="2057"/>
                                        </p:tgtEl>
                                      </p:cBhvr>
                                      <p:to x="100000" y="90000"/>
                                    </p:animScale>
                                    <p:animScale>
                                      <p:cBhvr>
                                        <p:cTn id="162" dur="166" decel="50000">
                                          <p:stCondLst>
                                            <p:cond delay="1668"/>
                                          </p:stCondLst>
                                        </p:cTn>
                                        <p:tgtEl>
                                          <p:spTgt spid="2057"/>
                                        </p:tgtEl>
                                      </p:cBhvr>
                                      <p:to x="100000" y="100000"/>
                                    </p:animScale>
                                    <p:animScale>
                                      <p:cBhvr>
                                        <p:cTn id="163" dur="26">
                                          <p:stCondLst>
                                            <p:cond delay="1808"/>
                                          </p:stCondLst>
                                        </p:cTn>
                                        <p:tgtEl>
                                          <p:spTgt spid="2057"/>
                                        </p:tgtEl>
                                      </p:cBhvr>
                                      <p:to x="100000" y="95000"/>
                                    </p:animScale>
                                    <p:animScale>
                                      <p:cBhvr>
                                        <p:cTn id="164" dur="166" decel="50000">
                                          <p:stCondLst>
                                            <p:cond delay="1834"/>
                                          </p:stCondLst>
                                        </p:cTn>
                                        <p:tgtEl>
                                          <p:spTgt spid="2057"/>
                                        </p:tgtEl>
                                      </p:cBhvr>
                                      <p:to x="100000" y="100000"/>
                                    </p:animScale>
                                  </p:childTnLst>
                                </p:cTn>
                              </p:par>
                              <p:par>
                                <p:cTn id="165" presetID="26" presetClass="entr" presetSubtype="0" fill="hold" nodeType="withEffect">
                                  <p:stCondLst>
                                    <p:cond delay="250"/>
                                  </p:stCondLst>
                                  <p:childTnLst>
                                    <p:set>
                                      <p:cBhvr>
                                        <p:cTn id="166" dur="1" fill="hold">
                                          <p:stCondLst>
                                            <p:cond delay="0"/>
                                          </p:stCondLst>
                                        </p:cTn>
                                        <p:tgtEl>
                                          <p:spTgt spid="2066"/>
                                        </p:tgtEl>
                                        <p:attrNameLst>
                                          <p:attrName>style.visibility</p:attrName>
                                        </p:attrNameLst>
                                      </p:cBhvr>
                                      <p:to>
                                        <p:strVal val="visible"/>
                                      </p:to>
                                    </p:set>
                                    <p:animEffect transition="in" filter="wipe(down)">
                                      <p:cBhvr>
                                        <p:cTn id="167" dur="580">
                                          <p:stCondLst>
                                            <p:cond delay="0"/>
                                          </p:stCondLst>
                                        </p:cTn>
                                        <p:tgtEl>
                                          <p:spTgt spid="2066"/>
                                        </p:tgtEl>
                                      </p:cBhvr>
                                    </p:animEffect>
                                    <p:anim calcmode="lin" valueType="num">
                                      <p:cBhvr>
                                        <p:cTn id="168" dur="1822" tmFilter="0,0; 0.14,0.36; 0.43,0.73; 0.71,0.91; 1.0,1.0">
                                          <p:stCondLst>
                                            <p:cond delay="0"/>
                                          </p:stCondLst>
                                        </p:cTn>
                                        <p:tgtEl>
                                          <p:spTgt spid="2066"/>
                                        </p:tgtEl>
                                        <p:attrNameLst>
                                          <p:attrName>ppt_x</p:attrName>
                                        </p:attrNameLst>
                                      </p:cBhvr>
                                      <p:tavLst>
                                        <p:tav tm="0">
                                          <p:val>
                                            <p:strVal val="#ppt_x-0.25"/>
                                          </p:val>
                                        </p:tav>
                                        <p:tav tm="100000">
                                          <p:val>
                                            <p:strVal val="#ppt_x"/>
                                          </p:val>
                                        </p:tav>
                                      </p:tavLst>
                                    </p:anim>
                                    <p:anim calcmode="lin" valueType="num">
                                      <p:cBhvr>
                                        <p:cTn id="169" dur="664" tmFilter="0.0,0.0; 0.25,0.07; 0.50,0.2; 0.75,0.467; 1.0,1.0">
                                          <p:stCondLst>
                                            <p:cond delay="0"/>
                                          </p:stCondLst>
                                        </p:cTn>
                                        <p:tgtEl>
                                          <p:spTgt spid="2066"/>
                                        </p:tgtEl>
                                        <p:attrNameLst>
                                          <p:attrName>ppt_y</p:attrName>
                                        </p:attrNameLst>
                                      </p:cBhvr>
                                      <p:tavLst>
                                        <p:tav tm="0" fmla="#ppt_y-sin(pi*$)/3">
                                          <p:val>
                                            <p:fltVal val="0.5"/>
                                          </p:val>
                                        </p:tav>
                                        <p:tav tm="100000">
                                          <p:val>
                                            <p:fltVal val="1"/>
                                          </p:val>
                                        </p:tav>
                                      </p:tavLst>
                                    </p:anim>
                                    <p:anim calcmode="lin" valueType="num">
                                      <p:cBhvr>
                                        <p:cTn id="170" dur="664" tmFilter="0, 0; 0.125,0.2665; 0.25,0.4; 0.375,0.465; 0.5,0.5;  0.625,0.535; 0.75,0.6; 0.875,0.7335; 1,1">
                                          <p:stCondLst>
                                            <p:cond delay="664"/>
                                          </p:stCondLst>
                                        </p:cTn>
                                        <p:tgtEl>
                                          <p:spTgt spid="2066"/>
                                        </p:tgtEl>
                                        <p:attrNameLst>
                                          <p:attrName>ppt_y</p:attrName>
                                        </p:attrNameLst>
                                      </p:cBhvr>
                                      <p:tavLst>
                                        <p:tav tm="0" fmla="#ppt_y-sin(pi*$)/9">
                                          <p:val>
                                            <p:fltVal val="0"/>
                                          </p:val>
                                        </p:tav>
                                        <p:tav tm="100000">
                                          <p:val>
                                            <p:fltVal val="1"/>
                                          </p:val>
                                        </p:tav>
                                      </p:tavLst>
                                    </p:anim>
                                    <p:anim calcmode="lin" valueType="num">
                                      <p:cBhvr>
                                        <p:cTn id="171" dur="332" tmFilter="0, 0; 0.125,0.2665; 0.25,0.4; 0.375,0.465; 0.5,0.5;  0.625,0.535; 0.75,0.6; 0.875,0.7335; 1,1">
                                          <p:stCondLst>
                                            <p:cond delay="1324"/>
                                          </p:stCondLst>
                                        </p:cTn>
                                        <p:tgtEl>
                                          <p:spTgt spid="2066"/>
                                        </p:tgtEl>
                                        <p:attrNameLst>
                                          <p:attrName>ppt_y</p:attrName>
                                        </p:attrNameLst>
                                      </p:cBhvr>
                                      <p:tavLst>
                                        <p:tav tm="0" fmla="#ppt_y-sin(pi*$)/27">
                                          <p:val>
                                            <p:fltVal val="0"/>
                                          </p:val>
                                        </p:tav>
                                        <p:tav tm="100000">
                                          <p:val>
                                            <p:fltVal val="1"/>
                                          </p:val>
                                        </p:tav>
                                      </p:tavLst>
                                    </p:anim>
                                    <p:anim calcmode="lin" valueType="num">
                                      <p:cBhvr>
                                        <p:cTn id="172" dur="164" tmFilter="0, 0; 0.125,0.2665; 0.25,0.4; 0.375,0.465; 0.5,0.5;  0.625,0.535; 0.75,0.6; 0.875,0.7335; 1,1">
                                          <p:stCondLst>
                                            <p:cond delay="1656"/>
                                          </p:stCondLst>
                                        </p:cTn>
                                        <p:tgtEl>
                                          <p:spTgt spid="2066"/>
                                        </p:tgtEl>
                                        <p:attrNameLst>
                                          <p:attrName>ppt_y</p:attrName>
                                        </p:attrNameLst>
                                      </p:cBhvr>
                                      <p:tavLst>
                                        <p:tav tm="0" fmla="#ppt_y-sin(pi*$)/81">
                                          <p:val>
                                            <p:fltVal val="0"/>
                                          </p:val>
                                        </p:tav>
                                        <p:tav tm="100000">
                                          <p:val>
                                            <p:fltVal val="1"/>
                                          </p:val>
                                        </p:tav>
                                      </p:tavLst>
                                    </p:anim>
                                    <p:animScale>
                                      <p:cBhvr>
                                        <p:cTn id="173" dur="26">
                                          <p:stCondLst>
                                            <p:cond delay="650"/>
                                          </p:stCondLst>
                                        </p:cTn>
                                        <p:tgtEl>
                                          <p:spTgt spid="2066"/>
                                        </p:tgtEl>
                                      </p:cBhvr>
                                      <p:to x="100000" y="60000"/>
                                    </p:animScale>
                                    <p:animScale>
                                      <p:cBhvr>
                                        <p:cTn id="174" dur="166" decel="50000">
                                          <p:stCondLst>
                                            <p:cond delay="676"/>
                                          </p:stCondLst>
                                        </p:cTn>
                                        <p:tgtEl>
                                          <p:spTgt spid="2066"/>
                                        </p:tgtEl>
                                      </p:cBhvr>
                                      <p:to x="100000" y="100000"/>
                                    </p:animScale>
                                    <p:animScale>
                                      <p:cBhvr>
                                        <p:cTn id="175" dur="26">
                                          <p:stCondLst>
                                            <p:cond delay="1312"/>
                                          </p:stCondLst>
                                        </p:cTn>
                                        <p:tgtEl>
                                          <p:spTgt spid="2066"/>
                                        </p:tgtEl>
                                      </p:cBhvr>
                                      <p:to x="100000" y="80000"/>
                                    </p:animScale>
                                    <p:animScale>
                                      <p:cBhvr>
                                        <p:cTn id="176" dur="166" decel="50000">
                                          <p:stCondLst>
                                            <p:cond delay="1338"/>
                                          </p:stCondLst>
                                        </p:cTn>
                                        <p:tgtEl>
                                          <p:spTgt spid="2066"/>
                                        </p:tgtEl>
                                      </p:cBhvr>
                                      <p:to x="100000" y="100000"/>
                                    </p:animScale>
                                    <p:animScale>
                                      <p:cBhvr>
                                        <p:cTn id="177" dur="26">
                                          <p:stCondLst>
                                            <p:cond delay="1642"/>
                                          </p:stCondLst>
                                        </p:cTn>
                                        <p:tgtEl>
                                          <p:spTgt spid="2066"/>
                                        </p:tgtEl>
                                      </p:cBhvr>
                                      <p:to x="100000" y="90000"/>
                                    </p:animScale>
                                    <p:animScale>
                                      <p:cBhvr>
                                        <p:cTn id="178" dur="166" decel="50000">
                                          <p:stCondLst>
                                            <p:cond delay="1668"/>
                                          </p:stCondLst>
                                        </p:cTn>
                                        <p:tgtEl>
                                          <p:spTgt spid="2066"/>
                                        </p:tgtEl>
                                      </p:cBhvr>
                                      <p:to x="100000" y="100000"/>
                                    </p:animScale>
                                    <p:animScale>
                                      <p:cBhvr>
                                        <p:cTn id="179" dur="26">
                                          <p:stCondLst>
                                            <p:cond delay="1808"/>
                                          </p:stCondLst>
                                        </p:cTn>
                                        <p:tgtEl>
                                          <p:spTgt spid="2066"/>
                                        </p:tgtEl>
                                      </p:cBhvr>
                                      <p:to x="100000" y="95000"/>
                                    </p:animScale>
                                    <p:animScale>
                                      <p:cBhvr>
                                        <p:cTn id="180" dur="166" decel="50000">
                                          <p:stCondLst>
                                            <p:cond delay="1834"/>
                                          </p:stCondLst>
                                        </p:cTn>
                                        <p:tgtEl>
                                          <p:spTgt spid="2066"/>
                                        </p:tgtEl>
                                      </p:cBhvr>
                                      <p:to x="100000" y="100000"/>
                                    </p:animScale>
                                  </p:childTnLst>
                                </p:cTn>
                              </p:par>
                              <p:par>
                                <p:cTn id="181" presetID="26" presetClass="entr" presetSubtype="0" fill="hold" nodeType="withEffect">
                                  <p:stCondLst>
                                    <p:cond delay="500"/>
                                  </p:stCondLst>
                                  <p:childTnLst>
                                    <p:set>
                                      <p:cBhvr>
                                        <p:cTn id="182" dur="1" fill="hold">
                                          <p:stCondLst>
                                            <p:cond delay="0"/>
                                          </p:stCondLst>
                                        </p:cTn>
                                        <p:tgtEl>
                                          <p:spTgt spid="2055"/>
                                        </p:tgtEl>
                                        <p:attrNameLst>
                                          <p:attrName>style.visibility</p:attrName>
                                        </p:attrNameLst>
                                      </p:cBhvr>
                                      <p:to>
                                        <p:strVal val="visible"/>
                                      </p:to>
                                    </p:set>
                                    <p:animEffect transition="in" filter="wipe(down)">
                                      <p:cBhvr>
                                        <p:cTn id="183" dur="580">
                                          <p:stCondLst>
                                            <p:cond delay="0"/>
                                          </p:stCondLst>
                                        </p:cTn>
                                        <p:tgtEl>
                                          <p:spTgt spid="2055"/>
                                        </p:tgtEl>
                                      </p:cBhvr>
                                    </p:animEffect>
                                    <p:anim calcmode="lin" valueType="num">
                                      <p:cBhvr>
                                        <p:cTn id="184" dur="1822" tmFilter="0,0; 0.14,0.36; 0.43,0.73; 0.71,0.91; 1.0,1.0">
                                          <p:stCondLst>
                                            <p:cond delay="0"/>
                                          </p:stCondLst>
                                        </p:cTn>
                                        <p:tgtEl>
                                          <p:spTgt spid="2055"/>
                                        </p:tgtEl>
                                        <p:attrNameLst>
                                          <p:attrName>ppt_x</p:attrName>
                                        </p:attrNameLst>
                                      </p:cBhvr>
                                      <p:tavLst>
                                        <p:tav tm="0">
                                          <p:val>
                                            <p:strVal val="#ppt_x-0.25"/>
                                          </p:val>
                                        </p:tav>
                                        <p:tav tm="100000">
                                          <p:val>
                                            <p:strVal val="#ppt_x"/>
                                          </p:val>
                                        </p:tav>
                                      </p:tavLst>
                                    </p:anim>
                                    <p:anim calcmode="lin" valueType="num">
                                      <p:cBhvr>
                                        <p:cTn id="185" dur="664" tmFilter="0.0,0.0; 0.25,0.07; 0.50,0.2; 0.75,0.467; 1.0,1.0">
                                          <p:stCondLst>
                                            <p:cond delay="0"/>
                                          </p:stCondLst>
                                        </p:cTn>
                                        <p:tgtEl>
                                          <p:spTgt spid="2055"/>
                                        </p:tgtEl>
                                        <p:attrNameLst>
                                          <p:attrName>ppt_y</p:attrName>
                                        </p:attrNameLst>
                                      </p:cBhvr>
                                      <p:tavLst>
                                        <p:tav tm="0" fmla="#ppt_y-sin(pi*$)/3">
                                          <p:val>
                                            <p:fltVal val="0.5"/>
                                          </p:val>
                                        </p:tav>
                                        <p:tav tm="100000">
                                          <p:val>
                                            <p:fltVal val="1"/>
                                          </p:val>
                                        </p:tav>
                                      </p:tavLst>
                                    </p:anim>
                                    <p:anim calcmode="lin" valueType="num">
                                      <p:cBhvr>
                                        <p:cTn id="186" dur="664" tmFilter="0, 0; 0.125,0.2665; 0.25,0.4; 0.375,0.465; 0.5,0.5;  0.625,0.535; 0.75,0.6; 0.875,0.7335; 1,1">
                                          <p:stCondLst>
                                            <p:cond delay="664"/>
                                          </p:stCondLst>
                                        </p:cTn>
                                        <p:tgtEl>
                                          <p:spTgt spid="2055"/>
                                        </p:tgtEl>
                                        <p:attrNameLst>
                                          <p:attrName>ppt_y</p:attrName>
                                        </p:attrNameLst>
                                      </p:cBhvr>
                                      <p:tavLst>
                                        <p:tav tm="0" fmla="#ppt_y-sin(pi*$)/9">
                                          <p:val>
                                            <p:fltVal val="0"/>
                                          </p:val>
                                        </p:tav>
                                        <p:tav tm="100000">
                                          <p:val>
                                            <p:fltVal val="1"/>
                                          </p:val>
                                        </p:tav>
                                      </p:tavLst>
                                    </p:anim>
                                    <p:anim calcmode="lin" valueType="num">
                                      <p:cBhvr>
                                        <p:cTn id="187" dur="332" tmFilter="0, 0; 0.125,0.2665; 0.25,0.4; 0.375,0.465; 0.5,0.5;  0.625,0.535; 0.75,0.6; 0.875,0.7335; 1,1">
                                          <p:stCondLst>
                                            <p:cond delay="1324"/>
                                          </p:stCondLst>
                                        </p:cTn>
                                        <p:tgtEl>
                                          <p:spTgt spid="2055"/>
                                        </p:tgtEl>
                                        <p:attrNameLst>
                                          <p:attrName>ppt_y</p:attrName>
                                        </p:attrNameLst>
                                      </p:cBhvr>
                                      <p:tavLst>
                                        <p:tav tm="0" fmla="#ppt_y-sin(pi*$)/27">
                                          <p:val>
                                            <p:fltVal val="0"/>
                                          </p:val>
                                        </p:tav>
                                        <p:tav tm="100000">
                                          <p:val>
                                            <p:fltVal val="1"/>
                                          </p:val>
                                        </p:tav>
                                      </p:tavLst>
                                    </p:anim>
                                    <p:anim calcmode="lin" valueType="num">
                                      <p:cBhvr>
                                        <p:cTn id="188" dur="164" tmFilter="0, 0; 0.125,0.2665; 0.25,0.4; 0.375,0.465; 0.5,0.5;  0.625,0.535; 0.75,0.6; 0.875,0.7335; 1,1">
                                          <p:stCondLst>
                                            <p:cond delay="1656"/>
                                          </p:stCondLst>
                                        </p:cTn>
                                        <p:tgtEl>
                                          <p:spTgt spid="2055"/>
                                        </p:tgtEl>
                                        <p:attrNameLst>
                                          <p:attrName>ppt_y</p:attrName>
                                        </p:attrNameLst>
                                      </p:cBhvr>
                                      <p:tavLst>
                                        <p:tav tm="0" fmla="#ppt_y-sin(pi*$)/81">
                                          <p:val>
                                            <p:fltVal val="0"/>
                                          </p:val>
                                        </p:tav>
                                        <p:tav tm="100000">
                                          <p:val>
                                            <p:fltVal val="1"/>
                                          </p:val>
                                        </p:tav>
                                      </p:tavLst>
                                    </p:anim>
                                    <p:animScale>
                                      <p:cBhvr>
                                        <p:cTn id="189" dur="26">
                                          <p:stCondLst>
                                            <p:cond delay="650"/>
                                          </p:stCondLst>
                                        </p:cTn>
                                        <p:tgtEl>
                                          <p:spTgt spid="2055"/>
                                        </p:tgtEl>
                                      </p:cBhvr>
                                      <p:to x="100000" y="60000"/>
                                    </p:animScale>
                                    <p:animScale>
                                      <p:cBhvr>
                                        <p:cTn id="190" dur="166" decel="50000">
                                          <p:stCondLst>
                                            <p:cond delay="676"/>
                                          </p:stCondLst>
                                        </p:cTn>
                                        <p:tgtEl>
                                          <p:spTgt spid="2055"/>
                                        </p:tgtEl>
                                      </p:cBhvr>
                                      <p:to x="100000" y="100000"/>
                                    </p:animScale>
                                    <p:animScale>
                                      <p:cBhvr>
                                        <p:cTn id="191" dur="26">
                                          <p:stCondLst>
                                            <p:cond delay="1312"/>
                                          </p:stCondLst>
                                        </p:cTn>
                                        <p:tgtEl>
                                          <p:spTgt spid="2055"/>
                                        </p:tgtEl>
                                      </p:cBhvr>
                                      <p:to x="100000" y="80000"/>
                                    </p:animScale>
                                    <p:animScale>
                                      <p:cBhvr>
                                        <p:cTn id="192" dur="166" decel="50000">
                                          <p:stCondLst>
                                            <p:cond delay="1338"/>
                                          </p:stCondLst>
                                        </p:cTn>
                                        <p:tgtEl>
                                          <p:spTgt spid="2055"/>
                                        </p:tgtEl>
                                      </p:cBhvr>
                                      <p:to x="100000" y="100000"/>
                                    </p:animScale>
                                    <p:animScale>
                                      <p:cBhvr>
                                        <p:cTn id="193" dur="26">
                                          <p:stCondLst>
                                            <p:cond delay="1642"/>
                                          </p:stCondLst>
                                        </p:cTn>
                                        <p:tgtEl>
                                          <p:spTgt spid="2055"/>
                                        </p:tgtEl>
                                      </p:cBhvr>
                                      <p:to x="100000" y="90000"/>
                                    </p:animScale>
                                    <p:animScale>
                                      <p:cBhvr>
                                        <p:cTn id="194" dur="166" decel="50000">
                                          <p:stCondLst>
                                            <p:cond delay="1668"/>
                                          </p:stCondLst>
                                        </p:cTn>
                                        <p:tgtEl>
                                          <p:spTgt spid="2055"/>
                                        </p:tgtEl>
                                      </p:cBhvr>
                                      <p:to x="100000" y="100000"/>
                                    </p:animScale>
                                    <p:animScale>
                                      <p:cBhvr>
                                        <p:cTn id="195" dur="26">
                                          <p:stCondLst>
                                            <p:cond delay="1808"/>
                                          </p:stCondLst>
                                        </p:cTn>
                                        <p:tgtEl>
                                          <p:spTgt spid="2055"/>
                                        </p:tgtEl>
                                      </p:cBhvr>
                                      <p:to x="100000" y="95000"/>
                                    </p:animScale>
                                    <p:animScale>
                                      <p:cBhvr>
                                        <p:cTn id="196" dur="166" decel="50000">
                                          <p:stCondLst>
                                            <p:cond delay="1834"/>
                                          </p:stCondLst>
                                        </p:cTn>
                                        <p:tgtEl>
                                          <p:spTgt spid="2055"/>
                                        </p:tgtEl>
                                      </p:cBhvr>
                                      <p:to x="100000" y="100000"/>
                                    </p:animScale>
                                  </p:childTnLst>
                                </p:cTn>
                              </p:par>
                              <p:par>
                                <p:cTn id="197" presetID="26" presetClass="entr" presetSubtype="0" fill="hold" nodeType="withEffect">
                                  <p:stCondLst>
                                    <p:cond delay="250"/>
                                  </p:stCondLst>
                                  <p:childTnLst>
                                    <p:set>
                                      <p:cBhvr>
                                        <p:cTn id="198" dur="1" fill="hold">
                                          <p:stCondLst>
                                            <p:cond delay="0"/>
                                          </p:stCondLst>
                                        </p:cTn>
                                        <p:tgtEl>
                                          <p:spTgt spid="2060"/>
                                        </p:tgtEl>
                                        <p:attrNameLst>
                                          <p:attrName>style.visibility</p:attrName>
                                        </p:attrNameLst>
                                      </p:cBhvr>
                                      <p:to>
                                        <p:strVal val="visible"/>
                                      </p:to>
                                    </p:set>
                                    <p:animEffect transition="in" filter="wipe(down)">
                                      <p:cBhvr>
                                        <p:cTn id="199" dur="580">
                                          <p:stCondLst>
                                            <p:cond delay="0"/>
                                          </p:stCondLst>
                                        </p:cTn>
                                        <p:tgtEl>
                                          <p:spTgt spid="2060"/>
                                        </p:tgtEl>
                                      </p:cBhvr>
                                    </p:animEffect>
                                    <p:anim calcmode="lin" valueType="num">
                                      <p:cBhvr>
                                        <p:cTn id="200" dur="1822" tmFilter="0,0; 0.14,0.36; 0.43,0.73; 0.71,0.91; 1.0,1.0">
                                          <p:stCondLst>
                                            <p:cond delay="0"/>
                                          </p:stCondLst>
                                        </p:cTn>
                                        <p:tgtEl>
                                          <p:spTgt spid="2060"/>
                                        </p:tgtEl>
                                        <p:attrNameLst>
                                          <p:attrName>ppt_x</p:attrName>
                                        </p:attrNameLst>
                                      </p:cBhvr>
                                      <p:tavLst>
                                        <p:tav tm="0">
                                          <p:val>
                                            <p:strVal val="#ppt_x-0.25"/>
                                          </p:val>
                                        </p:tav>
                                        <p:tav tm="100000">
                                          <p:val>
                                            <p:strVal val="#ppt_x"/>
                                          </p:val>
                                        </p:tav>
                                      </p:tavLst>
                                    </p:anim>
                                    <p:anim calcmode="lin" valueType="num">
                                      <p:cBhvr>
                                        <p:cTn id="201" dur="664" tmFilter="0.0,0.0; 0.25,0.07; 0.50,0.2; 0.75,0.467; 1.0,1.0">
                                          <p:stCondLst>
                                            <p:cond delay="0"/>
                                          </p:stCondLst>
                                        </p:cTn>
                                        <p:tgtEl>
                                          <p:spTgt spid="2060"/>
                                        </p:tgtEl>
                                        <p:attrNameLst>
                                          <p:attrName>ppt_y</p:attrName>
                                        </p:attrNameLst>
                                      </p:cBhvr>
                                      <p:tavLst>
                                        <p:tav tm="0" fmla="#ppt_y-sin(pi*$)/3">
                                          <p:val>
                                            <p:fltVal val="0.5"/>
                                          </p:val>
                                        </p:tav>
                                        <p:tav tm="100000">
                                          <p:val>
                                            <p:fltVal val="1"/>
                                          </p:val>
                                        </p:tav>
                                      </p:tavLst>
                                    </p:anim>
                                    <p:anim calcmode="lin" valueType="num">
                                      <p:cBhvr>
                                        <p:cTn id="202" dur="664" tmFilter="0, 0; 0.125,0.2665; 0.25,0.4; 0.375,0.465; 0.5,0.5;  0.625,0.535; 0.75,0.6; 0.875,0.7335; 1,1">
                                          <p:stCondLst>
                                            <p:cond delay="664"/>
                                          </p:stCondLst>
                                        </p:cTn>
                                        <p:tgtEl>
                                          <p:spTgt spid="2060"/>
                                        </p:tgtEl>
                                        <p:attrNameLst>
                                          <p:attrName>ppt_y</p:attrName>
                                        </p:attrNameLst>
                                      </p:cBhvr>
                                      <p:tavLst>
                                        <p:tav tm="0" fmla="#ppt_y-sin(pi*$)/9">
                                          <p:val>
                                            <p:fltVal val="0"/>
                                          </p:val>
                                        </p:tav>
                                        <p:tav tm="100000">
                                          <p:val>
                                            <p:fltVal val="1"/>
                                          </p:val>
                                        </p:tav>
                                      </p:tavLst>
                                    </p:anim>
                                    <p:anim calcmode="lin" valueType="num">
                                      <p:cBhvr>
                                        <p:cTn id="203" dur="332" tmFilter="0, 0; 0.125,0.2665; 0.25,0.4; 0.375,0.465; 0.5,0.5;  0.625,0.535; 0.75,0.6; 0.875,0.7335; 1,1">
                                          <p:stCondLst>
                                            <p:cond delay="1324"/>
                                          </p:stCondLst>
                                        </p:cTn>
                                        <p:tgtEl>
                                          <p:spTgt spid="2060"/>
                                        </p:tgtEl>
                                        <p:attrNameLst>
                                          <p:attrName>ppt_y</p:attrName>
                                        </p:attrNameLst>
                                      </p:cBhvr>
                                      <p:tavLst>
                                        <p:tav tm="0" fmla="#ppt_y-sin(pi*$)/27">
                                          <p:val>
                                            <p:fltVal val="0"/>
                                          </p:val>
                                        </p:tav>
                                        <p:tav tm="100000">
                                          <p:val>
                                            <p:fltVal val="1"/>
                                          </p:val>
                                        </p:tav>
                                      </p:tavLst>
                                    </p:anim>
                                    <p:anim calcmode="lin" valueType="num">
                                      <p:cBhvr>
                                        <p:cTn id="204" dur="164" tmFilter="0, 0; 0.125,0.2665; 0.25,0.4; 0.375,0.465; 0.5,0.5;  0.625,0.535; 0.75,0.6; 0.875,0.7335; 1,1">
                                          <p:stCondLst>
                                            <p:cond delay="1656"/>
                                          </p:stCondLst>
                                        </p:cTn>
                                        <p:tgtEl>
                                          <p:spTgt spid="2060"/>
                                        </p:tgtEl>
                                        <p:attrNameLst>
                                          <p:attrName>ppt_y</p:attrName>
                                        </p:attrNameLst>
                                      </p:cBhvr>
                                      <p:tavLst>
                                        <p:tav tm="0" fmla="#ppt_y-sin(pi*$)/81">
                                          <p:val>
                                            <p:fltVal val="0"/>
                                          </p:val>
                                        </p:tav>
                                        <p:tav tm="100000">
                                          <p:val>
                                            <p:fltVal val="1"/>
                                          </p:val>
                                        </p:tav>
                                      </p:tavLst>
                                    </p:anim>
                                    <p:animScale>
                                      <p:cBhvr>
                                        <p:cTn id="205" dur="26">
                                          <p:stCondLst>
                                            <p:cond delay="650"/>
                                          </p:stCondLst>
                                        </p:cTn>
                                        <p:tgtEl>
                                          <p:spTgt spid="2060"/>
                                        </p:tgtEl>
                                      </p:cBhvr>
                                      <p:to x="100000" y="60000"/>
                                    </p:animScale>
                                    <p:animScale>
                                      <p:cBhvr>
                                        <p:cTn id="206" dur="166" decel="50000">
                                          <p:stCondLst>
                                            <p:cond delay="676"/>
                                          </p:stCondLst>
                                        </p:cTn>
                                        <p:tgtEl>
                                          <p:spTgt spid="2060"/>
                                        </p:tgtEl>
                                      </p:cBhvr>
                                      <p:to x="100000" y="100000"/>
                                    </p:animScale>
                                    <p:animScale>
                                      <p:cBhvr>
                                        <p:cTn id="207" dur="26">
                                          <p:stCondLst>
                                            <p:cond delay="1312"/>
                                          </p:stCondLst>
                                        </p:cTn>
                                        <p:tgtEl>
                                          <p:spTgt spid="2060"/>
                                        </p:tgtEl>
                                      </p:cBhvr>
                                      <p:to x="100000" y="80000"/>
                                    </p:animScale>
                                    <p:animScale>
                                      <p:cBhvr>
                                        <p:cTn id="208" dur="166" decel="50000">
                                          <p:stCondLst>
                                            <p:cond delay="1338"/>
                                          </p:stCondLst>
                                        </p:cTn>
                                        <p:tgtEl>
                                          <p:spTgt spid="2060"/>
                                        </p:tgtEl>
                                      </p:cBhvr>
                                      <p:to x="100000" y="100000"/>
                                    </p:animScale>
                                    <p:animScale>
                                      <p:cBhvr>
                                        <p:cTn id="209" dur="26">
                                          <p:stCondLst>
                                            <p:cond delay="1642"/>
                                          </p:stCondLst>
                                        </p:cTn>
                                        <p:tgtEl>
                                          <p:spTgt spid="2060"/>
                                        </p:tgtEl>
                                      </p:cBhvr>
                                      <p:to x="100000" y="90000"/>
                                    </p:animScale>
                                    <p:animScale>
                                      <p:cBhvr>
                                        <p:cTn id="210" dur="166" decel="50000">
                                          <p:stCondLst>
                                            <p:cond delay="1668"/>
                                          </p:stCondLst>
                                        </p:cTn>
                                        <p:tgtEl>
                                          <p:spTgt spid="2060"/>
                                        </p:tgtEl>
                                      </p:cBhvr>
                                      <p:to x="100000" y="100000"/>
                                    </p:animScale>
                                    <p:animScale>
                                      <p:cBhvr>
                                        <p:cTn id="211" dur="26">
                                          <p:stCondLst>
                                            <p:cond delay="1808"/>
                                          </p:stCondLst>
                                        </p:cTn>
                                        <p:tgtEl>
                                          <p:spTgt spid="2060"/>
                                        </p:tgtEl>
                                      </p:cBhvr>
                                      <p:to x="100000" y="95000"/>
                                    </p:animScale>
                                    <p:animScale>
                                      <p:cBhvr>
                                        <p:cTn id="212" dur="166" decel="50000">
                                          <p:stCondLst>
                                            <p:cond delay="1834"/>
                                          </p:stCondLst>
                                        </p:cTn>
                                        <p:tgtEl>
                                          <p:spTgt spid="2060"/>
                                        </p:tgtEl>
                                      </p:cBhvr>
                                      <p:to x="100000" y="100000"/>
                                    </p:animScale>
                                  </p:childTnLst>
                                </p:cTn>
                              </p:par>
                              <p:par>
                                <p:cTn id="213" presetID="26" presetClass="entr" presetSubtype="0" fill="hold" nodeType="withEffect">
                                  <p:stCondLst>
                                    <p:cond delay="0"/>
                                  </p:stCondLst>
                                  <p:childTnLst>
                                    <p:set>
                                      <p:cBhvr>
                                        <p:cTn id="214" dur="1" fill="hold">
                                          <p:stCondLst>
                                            <p:cond delay="0"/>
                                          </p:stCondLst>
                                        </p:cTn>
                                        <p:tgtEl>
                                          <p:spTgt spid="2054"/>
                                        </p:tgtEl>
                                        <p:attrNameLst>
                                          <p:attrName>style.visibility</p:attrName>
                                        </p:attrNameLst>
                                      </p:cBhvr>
                                      <p:to>
                                        <p:strVal val="visible"/>
                                      </p:to>
                                    </p:set>
                                    <p:animEffect transition="in" filter="wipe(down)">
                                      <p:cBhvr>
                                        <p:cTn id="215" dur="580">
                                          <p:stCondLst>
                                            <p:cond delay="0"/>
                                          </p:stCondLst>
                                        </p:cTn>
                                        <p:tgtEl>
                                          <p:spTgt spid="2054"/>
                                        </p:tgtEl>
                                      </p:cBhvr>
                                    </p:animEffect>
                                    <p:anim calcmode="lin" valueType="num">
                                      <p:cBhvr>
                                        <p:cTn id="216" dur="1822" tmFilter="0,0; 0.14,0.36; 0.43,0.73; 0.71,0.91; 1.0,1.0">
                                          <p:stCondLst>
                                            <p:cond delay="0"/>
                                          </p:stCondLst>
                                        </p:cTn>
                                        <p:tgtEl>
                                          <p:spTgt spid="2054"/>
                                        </p:tgtEl>
                                        <p:attrNameLst>
                                          <p:attrName>ppt_x</p:attrName>
                                        </p:attrNameLst>
                                      </p:cBhvr>
                                      <p:tavLst>
                                        <p:tav tm="0">
                                          <p:val>
                                            <p:strVal val="#ppt_x-0.25"/>
                                          </p:val>
                                        </p:tav>
                                        <p:tav tm="100000">
                                          <p:val>
                                            <p:strVal val="#ppt_x"/>
                                          </p:val>
                                        </p:tav>
                                      </p:tavLst>
                                    </p:anim>
                                    <p:anim calcmode="lin" valueType="num">
                                      <p:cBhvr>
                                        <p:cTn id="217" dur="664" tmFilter="0.0,0.0; 0.25,0.07; 0.50,0.2; 0.75,0.467; 1.0,1.0">
                                          <p:stCondLst>
                                            <p:cond delay="0"/>
                                          </p:stCondLst>
                                        </p:cTn>
                                        <p:tgtEl>
                                          <p:spTgt spid="2054"/>
                                        </p:tgtEl>
                                        <p:attrNameLst>
                                          <p:attrName>ppt_y</p:attrName>
                                        </p:attrNameLst>
                                      </p:cBhvr>
                                      <p:tavLst>
                                        <p:tav tm="0" fmla="#ppt_y-sin(pi*$)/3">
                                          <p:val>
                                            <p:fltVal val="0.5"/>
                                          </p:val>
                                        </p:tav>
                                        <p:tav tm="100000">
                                          <p:val>
                                            <p:fltVal val="1"/>
                                          </p:val>
                                        </p:tav>
                                      </p:tavLst>
                                    </p:anim>
                                    <p:anim calcmode="lin" valueType="num">
                                      <p:cBhvr>
                                        <p:cTn id="218" dur="664" tmFilter="0, 0; 0.125,0.2665; 0.25,0.4; 0.375,0.465; 0.5,0.5;  0.625,0.535; 0.75,0.6; 0.875,0.7335; 1,1">
                                          <p:stCondLst>
                                            <p:cond delay="664"/>
                                          </p:stCondLst>
                                        </p:cTn>
                                        <p:tgtEl>
                                          <p:spTgt spid="2054"/>
                                        </p:tgtEl>
                                        <p:attrNameLst>
                                          <p:attrName>ppt_y</p:attrName>
                                        </p:attrNameLst>
                                      </p:cBhvr>
                                      <p:tavLst>
                                        <p:tav tm="0" fmla="#ppt_y-sin(pi*$)/9">
                                          <p:val>
                                            <p:fltVal val="0"/>
                                          </p:val>
                                        </p:tav>
                                        <p:tav tm="100000">
                                          <p:val>
                                            <p:fltVal val="1"/>
                                          </p:val>
                                        </p:tav>
                                      </p:tavLst>
                                    </p:anim>
                                    <p:anim calcmode="lin" valueType="num">
                                      <p:cBhvr>
                                        <p:cTn id="219" dur="332" tmFilter="0, 0; 0.125,0.2665; 0.25,0.4; 0.375,0.465; 0.5,0.5;  0.625,0.535; 0.75,0.6; 0.875,0.7335; 1,1">
                                          <p:stCondLst>
                                            <p:cond delay="1324"/>
                                          </p:stCondLst>
                                        </p:cTn>
                                        <p:tgtEl>
                                          <p:spTgt spid="2054"/>
                                        </p:tgtEl>
                                        <p:attrNameLst>
                                          <p:attrName>ppt_y</p:attrName>
                                        </p:attrNameLst>
                                      </p:cBhvr>
                                      <p:tavLst>
                                        <p:tav tm="0" fmla="#ppt_y-sin(pi*$)/27">
                                          <p:val>
                                            <p:fltVal val="0"/>
                                          </p:val>
                                        </p:tav>
                                        <p:tav tm="100000">
                                          <p:val>
                                            <p:fltVal val="1"/>
                                          </p:val>
                                        </p:tav>
                                      </p:tavLst>
                                    </p:anim>
                                    <p:anim calcmode="lin" valueType="num">
                                      <p:cBhvr>
                                        <p:cTn id="220" dur="164" tmFilter="0, 0; 0.125,0.2665; 0.25,0.4; 0.375,0.465; 0.5,0.5;  0.625,0.535; 0.75,0.6; 0.875,0.7335; 1,1">
                                          <p:stCondLst>
                                            <p:cond delay="1656"/>
                                          </p:stCondLst>
                                        </p:cTn>
                                        <p:tgtEl>
                                          <p:spTgt spid="2054"/>
                                        </p:tgtEl>
                                        <p:attrNameLst>
                                          <p:attrName>ppt_y</p:attrName>
                                        </p:attrNameLst>
                                      </p:cBhvr>
                                      <p:tavLst>
                                        <p:tav tm="0" fmla="#ppt_y-sin(pi*$)/81">
                                          <p:val>
                                            <p:fltVal val="0"/>
                                          </p:val>
                                        </p:tav>
                                        <p:tav tm="100000">
                                          <p:val>
                                            <p:fltVal val="1"/>
                                          </p:val>
                                        </p:tav>
                                      </p:tavLst>
                                    </p:anim>
                                    <p:animScale>
                                      <p:cBhvr>
                                        <p:cTn id="221" dur="26">
                                          <p:stCondLst>
                                            <p:cond delay="650"/>
                                          </p:stCondLst>
                                        </p:cTn>
                                        <p:tgtEl>
                                          <p:spTgt spid="2054"/>
                                        </p:tgtEl>
                                      </p:cBhvr>
                                      <p:to x="100000" y="60000"/>
                                    </p:animScale>
                                    <p:animScale>
                                      <p:cBhvr>
                                        <p:cTn id="222" dur="166" decel="50000">
                                          <p:stCondLst>
                                            <p:cond delay="676"/>
                                          </p:stCondLst>
                                        </p:cTn>
                                        <p:tgtEl>
                                          <p:spTgt spid="2054"/>
                                        </p:tgtEl>
                                      </p:cBhvr>
                                      <p:to x="100000" y="100000"/>
                                    </p:animScale>
                                    <p:animScale>
                                      <p:cBhvr>
                                        <p:cTn id="223" dur="26">
                                          <p:stCondLst>
                                            <p:cond delay="1312"/>
                                          </p:stCondLst>
                                        </p:cTn>
                                        <p:tgtEl>
                                          <p:spTgt spid="2054"/>
                                        </p:tgtEl>
                                      </p:cBhvr>
                                      <p:to x="100000" y="80000"/>
                                    </p:animScale>
                                    <p:animScale>
                                      <p:cBhvr>
                                        <p:cTn id="224" dur="166" decel="50000">
                                          <p:stCondLst>
                                            <p:cond delay="1338"/>
                                          </p:stCondLst>
                                        </p:cTn>
                                        <p:tgtEl>
                                          <p:spTgt spid="2054"/>
                                        </p:tgtEl>
                                      </p:cBhvr>
                                      <p:to x="100000" y="100000"/>
                                    </p:animScale>
                                    <p:animScale>
                                      <p:cBhvr>
                                        <p:cTn id="225" dur="26">
                                          <p:stCondLst>
                                            <p:cond delay="1642"/>
                                          </p:stCondLst>
                                        </p:cTn>
                                        <p:tgtEl>
                                          <p:spTgt spid="2054"/>
                                        </p:tgtEl>
                                      </p:cBhvr>
                                      <p:to x="100000" y="90000"/>
                                    </p:animScale>
                                    <p:animScale>
                                      <p:cBhvr>
                                        <p:cTn id="226" dur="166" decel="50000">
                                          <p:stCondLst>
                                            <p:cond delay="1668"/>
                                          </p:stCondLst>
                                        </p:cTn>
                                        <p:tgtEl>
                                          <p:spTgt spid="2054"/>
                                        </p:tgtEl>
                                      </p:cBhvr>
                                      <p:to x="100000" y="100000"/>
                                    </p:animScale>
                                    <p:animScale>
                                      <p:cBhvr>
                                        <p:cTn id="227" dur="26">
                                          <p:stCondLst>
                                            <p:cond delay="1808"/>
                                          </p:stCondLst>
                                        </p:cTn>
                                        <p:tgtEl>
                                          <p:spTgt spid="2054"/>
                                        </p:tgtEl>
                                      </p:cBhvr>
                                      <p:to x="100000" y="95000"/>
                                    </p:animScale>
                                    <p:animScale>
                                      <p:cBhvr>
                                        <p:cTn id="228" dur="166" decel="50000">
                                          <p:stCondLst>
                                            <p:cond delay="1834"/>
                                          </p:stCondLst>
                                        </p:cTn>
                                        <p:tgtEl>
                                          <p:spTgt spid="2054"/>
                                        </p:tgtEl>
                                      </p:cBhvr>
                                      <p:to x="100000" y="100000"/>
                                    </p:animScale>
                                  </p:childTnLst>
                                </p:cTn>
                              </p:par>
                              <p:par>
                                <p:cTn id="229" presetID="26" presetClass="entr" presetSubtype="0" fill="hold" nodeType="withEffect">
                                  <p:stCondLst>
                                    <p:cond delay="500"/>
                                  </p:stCondLst>
                                  <p:childTnLst>
                                    <p:set>
                                      <p:cBhvr>
                                        <p:cTn id="230" dur="1" fill="hold">
                                          <p:stCondLst>
                                            <p:cond delay="0"/>
                                          </p:stCondLst>
                                        </p:cTn>
                                        <p:tgtEl>
                                          <p:spTgt spid="2058"/>
                                        </p:tgtEl>
                                        <p:attrNameLst>
                                          <p:attrName>style.visibility</p:attrName>
                                        </p:attrNameLst>
                                      </p:cBhvr>
                                      <p:to>
                                        <p:strVal val="visible"/>
                                      </p:to>
                                    </p:set>
                                    <p:animEffect transition="in" filter="wipe(down)">
                                      <p:cBhvr>
                                        <p:cTn id="231" dur="580">
                                          <p:stCondLst>
                                            <p:cond delay="0"/>
                                          </p:stCondLst>
                                        </p:cTn>
                                        <p:tgtEl>
                                          <p:spTgt spid="2058"/>
                                        </p:tgtEl>
                                      </p:cBhvr>
                                    </p:animEffect>
                                    <p:anim calcmode="lin" valueType="num">
                                      <p:cBhvr>
                                        <p:cTn id="232" dur="1822" tmFilter="0,0; 0.14,0.36; 0.43,0.73; 0.71,0.91; 1.0,1.0">
                                          <p:stCondLst>
                                            <p:cond delay="0"/>
                                          </p:stCondLst>
                                        </p:cTn>
                                        <p:tgtEl>
                                          <p:spTgt spid="2058"/>
                                        </p:tgtEl>
                                        <p:attrNameLst>
                                          <p:attrName>ppt_x</p:attrName>
                                        </p:attrNameLst>
                                      </p:cBhvr>
                                      <p:tavLst>
                                        <p:tav tm="0">
                                          <p:val>
                                            <p:strVal val="#ppt_x-0.25"/>
                                          </p:val>
                                        </p:tav>
                                        <p:tav tm="100000">
                                          <p:val>
                                            <p:strVal val="#ppt_x"/>
                                          </p:val>
                                        </p:tav>
                                      </p:tavLst>
                                    </p:anim>
                                    <p:anim calcmode="lin" valueType="num">
                                      <p:cBhvr>
                                        <p:cTn id="233" dur="664" tmFilter="0.0,0.0; 0.25,0.07; 0.50,0.2; 0.75,0.467; 1.0,1.0">
                                          <p:stCondLst>
                                            <p:cond delay="0"/>
                                          </p:stCondLst>
                                        </p:cTn>
                                        <p:tgtEl>
                                          <p:spTgt spid="2058"/>
                                        </p:tgtEl>
                                        <p:attrNameLst>
                                          <p:attrName>ppt_y</p:attrName>
                                        </p:attrNameLst>
                                      </p:cBhvr>
                                      <p:tavLst>
                                        <p:tav tm="0" fmla="#ppt_y-sin(pi*$)/3">
                                          <p:val>
                                            <p:fltVal val="0.5"/>
                                          </p:val>
                                        </p:tav>
                                        <p:tav tm="100000">
                                          <p:val>
                                            <p:fltVal val="1"/>
                                          </p:val>
                                        </p:tav>
                                      </p:tavLst>
                                    </p:anim>
                                    <p:anim calcmode="lin" valueType="num">
                                      <p:cBhvr>
                                        <p:cTn id="234" dur="664" tmFilter="0, 0; 0.125,0.2665; 0.25,0.4; 0.375,0.465; 0.5,0.5;  0.625,0.535; 0.75,0.6; 0.875,0.7335; 1,1">
                                          <p:stCondLst>
                                            <p:cond delay="664"/>
                                          </p:stCondLst>
                                        </p:cTn>
                                        <p:tgtEl>
                                          <p:spTgt spid="2058"/>
                                        </p:tgtEl>
                                        <p:attrNameLst>
                                          <p:attrName>ppt_y</p:attrName>
                                        </p:attrNameLst>
                                      </p:cBhvr>
                                      <p:tavLst>
                                        <p:tav tm="0" fmla="#ppt_y-sin(pi*$)/9">
                                          <p:val>
                                            <p:fltVal val="0"/>
                                          </p:val>
                                        </p:tav>
                                        <p:tav tm="100000">
                                          <p:val>
                                            <p:fltVal val="1"/>
                                          </p:val>
                                        </p:tav>
                                      </p:tavLst>
                                    </p:anim>
                                    <p:anim calcmode="lin" valueType="num">
                                      <p:cBhvr>
                                        <p:cTn id="235" dur="332" tmFilter="0, 0; 0.125,0.2665; 0.25,0.4; 0.375,0.465; 0.5,0.5;  0.625,0.535; 0.75,0.6; 0.875,0.7335; 1,1">
                                          <p:stCondLst>
                                            <p:cond delay="1324"/>
                                          </p:stCondLst>
                                        </p:cTn>
                                        <p:tgtEl>
                                          <p:spTgt spid="2058"/>
                                        </p:tgtEl>
                                        <p:attrNameLst>
                                          <p:attrName>ppt_y</p:attrName>
                                        </p:attrNameLst>
                                      </p:cBhvr>
                                      <p:tavLst>
                                        <p:tav tm="0" fmla="#ppt_y-sin(pi*$)/27">
                                          <p:val>
                                            <p:fltVal val="0"/>
                                          </p:val>
                                        </p:tav>
                                        <p:tav tm="100000">
                                          <p:val>
                                            <p:fltVal val="1"/>
                                          </p:val>
                                        </p:tav>
                                      </p:tavLst>
                                    </p:anim>
                                    <p:anim calcmode="lin" valueType="num">
                                      <p:cBhvr>
                                        <p:cTn id="236" dur="164" tmFilter="0, 0; 0.125,0.2665; 0.25,0.4; 0.375,0.465; 0.5,0.5;  0.625,0.535; 0.75,0.6; 0.875,0.7335; 1,1">
                                          <p:stCondLst>
                                            <p:cond delay="1656"/>
                                          </p:stCondLst>
                                        </p:cTn>
                                        <p:tgtEl>
                                          <p:spTgt spid="2058"/>
                                        </p:tgtEl>
                                        <p:attrNameLst>
                                          <p:attrName>ppt_y</p:attrName>
                                        </p:attrNameLst>
                                      </p:cBhvr>
                                      <p:tavLst>
                                        <p:tav tm="0" fmla="#ppt_y-sin(pi*$)/81">
                                          <p:val>
                                            <p:fltVal val="0"/>
                                          </p:val>
                                        </p:tav>
                                        <p:tav tm="100000">
                                          <p:val>
                                            <p:fltVal val="1"/>
                                          </p:val>
                                        </p:tav>
                                      </p:tavLst>
                                    </p:anim>
                                    <p:animScale>
                                      <p:cBhvr>
                                        <p:cTn id="237" dur="26">
                                          <p:stCondLst>
                                            <p:cond delay="650"/>
                                          </p:stCondLst>
                                        </p:cTn>
                                        <p:tgtEl>
                                          <p:spTgt spid="2058"/>
                                        </p:tgtEl>
                                      </p:cBhvr>
                                      <p:to x="100000" y="60000"/>
                                    </p:animScale>
                                    <p:animScale>
                                      <p:cBhvr>
                                        <p:cTn id="238" dur="166" decel="50000">
                                          <p:stCondLst>
                                            <p:cond delay="676"/>
                                          </p:stCondLst>
                                        </p:cTn>
                                        <p:tgtEl>
                                          <p:spTgt spid="2058"/>
                                        </p:tgtEl>
                                      </p:cBhvr>
                                      <p:to x="100000" y="100000"/>
                                    </p:animScale>
                                    <p:animScale>
                                      <p:cBhvr>
                                        <p:cTn id="239" dur="26">
                                          <p:stCondLst>
                                            <p:cond delay="1312"/>
                                          </p:stCondLst>
                                        </p:cTn>
                                        <p:tgtEl>
                                          <p:spTgt spid="2058"/>
                                        </p:tgtEl>
                                      </p:cBhvr>
                                      <p:to x="100000" y="80000"/>
                                    </p:animScale>
                                    <p:animScale>
                                      <p:cBhvr>
                                        <p:cTn id="240" dur="166" decel="50000">
                                          <p:stCondLst>
                                            <p:cond delay="1338"/>
                                          </p:stCondLst>
                                        </p:cTn>
                                        <p:tgtEl>
                                          <p:spTgt spid="2058"/>
                                        </p:tgtEl>
                                      </p:cBhvr>
                                      <p:to x="100000" y="100000"/>
                                    </p:animScale>
                                    <p:animScale>
                                      <p:cBhvr>
                                        <p:cTn id="241" dur="26">
                                          <p:stCondLst>
                                            <p:cond delay="1642"/>
                                          </p:stCondLst>
                                        </p:cTn>
                                        <p:tgtEl>
                                          <p:spTgt spid="2058"/>
                                        </p:tgtEl>
                                      </p:cBhvr>
                                      <p:to x="100000" y="90000"/>
                                    </p:animScale>
                                    <p:animScale>
                                      <p:cBhvr>
                                        <p:cTn id="242" dur="166" decel="50000">
                                          <p:stCondLst>
                                            <p:cond delay="1668"/>
                                          </p:stCondLst>
                                        </p:cTn>
                                        <p:tgtEl>
                                          <p:spTgt spid="2058"/>
                                        </p:tgtEl>
                                      </p:cBhvr>
                                      <p:to x="100000" y="100000"/>
                                    </p:animScale>
                                    <p:animScale>
                                      <p:cBhvr>
                                        <p:cTn id="243" dur="26">
                                          <p:stCondLst>
                                            <p:cond delay="1808"/>
                                          </p:stCondLst>
                                        </p:cTn>
                                        <p:tgtEl>
                                          <p:spTgt spid="2058"/>
                                        </p:tgtEl>
                                      </p:cBhvr>
                                      <p:to x="100000" y="95000"/>
                                    </p:animScale>
                                    <p:animScale>
                                      <p:cBhvr>
                                        <p:cTn id="244" dur="166" decel="50000">
                                          <p:stCondLst>
                                            <p:cond delay="1834"/>
                                          </p:stCondLst>
                                        </p:cTn>
                                        <p:tgtEl>
                                          <p:spTgt spid="2058"/>
                                        </p:tgtEl>
                                      </p:cBhvr>
                                      <p:to x="100000" y="100000"/>
                                    </p:animScale>
                                  </p:childTnLst>
                                </p:cTn>
                              </p:par>
                              <p:par>
                                <p:cTn id="245" presetID="26" presetClass="entr" presetSubtype="0" fill="hold" nodeType="withEffect">
                                  <p:stCondLst>
                                    <p:cond delay="500"/>
                                  </p:stCondLst>
                                  <p:childTnLst>
                                    <p:set>
                                      <p:cBhvr>
                                        <p:cTn id="246" dur="1" fill="hold">
                                          <p:stCondLst>
                                            <p:cond delay="0"/>
                                          </p:stCondLst>
                                        </p:cTn>
                                        <p:tgtEl>
                                          <p:spTgt spid="2"/>
                                        </p:tgtEl>
                                        <p:attrNameLst>
                                          <p:attrName>style.visibility</p:attrName>
                                        </p:attrNameLst>
                                      </p:cBhvr>
                                      <p:to>
                                        <p:strVal val="visible"/>
                                      </p:to>
                                    </p:set>
                                    <p:animEffect transition="in" filter="wipe(down)">
                                      <p:cBhvr>
                                        <p:cTn id="247" dur="580">
                                          <p:stCondLst>
                                            <p:cond delay="0"/>
                                          </p:stCondLst>
                                        </p:cTn>
                                        <p:tgtEl>
                                          <p:spTgt spid="2"/>
                                        </p:tgtEl>
                                      </p:cBhvr>
                                    </p:animEffect>
                                    <p:anim calcmode="lin" valueType="num">
                                      <p:cBhvr>
                                        <p:cTn id="24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4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5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5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3" dur="26">
                                          <p:stCondLst>
                                            <p:cond delay="650"/>
                                          </p:stCondLst>
                                        </p:cTn>
                                        <p:tgtEl>
                                          <p:spTgt spid="2"/>
                                        </p:tgtEl>
                                      </p:cBhvr>
                                      <p:to x="100000" y="60000"/>
                                    </p:animScale>
                                    <p:animScale>
                                      <p:cBhvr>
                                        <p:cTn id="254" dur="166" decel="50000">
                                          <p:stCondLst>
                                            <p:cond delay="676"/>
                                          </p:stCondLst>
                                        </p:cTn>
                                        <p:tgtEl>
                                          <p:spTgt spid="2"/>
                                        </p:tgtEl>
                                      </p:cBhvr>
                                      <p:to x="100000" y="100000"/>
                                    </p:animScale>
                                    <p:animScale>
                                      <p:cBhvr>
                                        <p:cTn id="255" dur="26">
                                          <p:stCondLst>
                                            <p:cond delay="1312"/>
                                          </p:stCondLst>
                                        </p:cTn>
                                        <p:tgtEl>
                                          <p:spTgt spid="2"/>
                                        </p:tgtEl>
                                      </p:cBhvr>
                                      <p:to x="100000" y="80000"/>
                                    </p:animScale>
                                    <p:animScale>
                                      <p:cBhvr>
                                        <p:cTn id="256" dur="166" decel="50000">
                                          <p:stCondLst>
                                            <p:cond delay="1338"/>
                                          </p:stCondLst>
                                        </p:cTn>
                                        <p:tgtEl>
                                          <p:spTgt spid="2"/>
                                        </p:tgtEl>
                                      </p:cBhvr>
                                      <p:to x="100000" y="100000"/>
                                    </p:animScale>
                                    <p:animScale>
                                      <p:cBhvr>
                                        <p:cTn id="257" dur="26">
                                          <p:stCondLst>
                                            <p:cond delay="1642"/>
                                          </p:stCondLst>
                                        </p:cTn>
                                        <p:tgtEl>
                                          <p:spTgt spid="2"/>
                                        </p:tgtEl>
                                      </p:cBhvr>
                                      <p:to x="100000" y="90000"/>
                                    </p:animScale>
                                    <p:animScale>
                                      <p:cBhvr>
                                        <p:cTn id="258" dur="166" decel="50000">
                                          <p:stCondLst>
                                            <p:cond delay="1668"/>
                                          </p:stCondLst>
                                        </p:cTn>
                                        <p:tgtEl>
                                          <p:spTgt spid="2"/>
                                        </p:tgtEl>
                                      </p:cBhvr>
                                      <p:to x="100000" y="100000"/>
                                    </p:animScale>
                                    <p:animScale>
                                      <p:cBhvr>
                                        <p:cTn id="259" dur="26">
                                          <p:stCondLst>
                                            <p:cond delay="1808"/>
                                          </p:stCondLst>
                                        </p:cTn>
                                        <p:tgtEl>
                                          <p:spTgt spid="2"/>
                                        </p:tgtEl>
                                      </p:cBhvr>
                                      <p:to x="100000" y="95000"/>
                                    </p:animScale>
                                    <p:animScale>
                                      <p:cBhvr>
                                        <p:cTn id="26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smtClean="0">
                <a:latin typeface="Lato Hairline" pitchFamily="34" charset="0"/>
              </a:rPr>
              <a:t>Yeoman</a:t>
            </a:r>
            <a:endParaRPr lang="es-ES" sz="3600" i="0" u="sng" dirty="0">
              <a:latin typeface="Lato Hairline" pitchFamily="34" charset="0"/>
            </a:endParaRPr>
          </a:p>
        </p:txBody>
      </p:sp>
      <p:sp>
        <p:nvSpPr>
          <p:cNvPr id="2" name="1 Rectángulo"/>
          <p:cNvSpPr/>
          <p:nvPr/>
        </p:nvSpPr>
        <p:spPr>
          <a:xfrm>
            <a:off x="3059832" y="583168"/>
            <a:ext cx="1976823" cy="369332"/>
          </a:xfrm>
          <a:prstGeom prst="rect">
            <a:avLst/>
          </a:prstGeom>
        </p:spPr>
        <p:txBody>
          <a:bodyPr wrap="none">
            <a:spAutoFit/>
          </a:bodyPr>
          <a:lstStyle/>
          <a:p>
            <a:r>
              <a:rPr lang="es-ES" dirty="0"/>
              <a:t>https</a:t>
            </a:r>
            <a:r>
              <a:rPr lang="es-ES" dirty="0" smtClean="0"/>
              <a:t>://</a:t>
            </a:r>
            <a:r>
              <a:rPr lang="es-ES" b="1" dirty="0" smtClean="0"/>
              <a:t>yeoman.</a:t>
            </a:r>
            <a:r>
              <a:rPr lang="es-ES" dirty="0" smtClean="0"/>
              <a:t>io</a:t>
            </a:r>
            <a:r>
              <a:rPr lang="es-ES" b="1" dirty="0"/>
              <a:t>/</a:t>
            </a:r>
            <a:endParaRPr lang="es-ES" dirty="0"/>
          </a:p>
        </p:txBody>
      </p:sp>
      <p:pic>
        <p:nvPicPr>
          <p:cNvPr id="9" name="Picture 10" descr="C:\Users\mcl\Desktop\documentacion de WUSIC\introduction-to-yeom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814554" y="1689577"/>
            <a:ext cx="7704856" cy="923330"/>
          </a:xfrm>
          <a:prstGeom prst="rect">
            <a:avLst/>
          </a:prstGeom>
          <a:noFill/>
        </p:spPr>
        <p:txBody>
          <a:bodyPr wrap="square" rtlCol="0">
            <a:spAutoFit/>
          </a:bodyPr>
          <a:lstStyle/>
          <a:p>
            <a:pPr algn="just"/>
            <a:r>
              <a:rPr lang="es-ES" b="1" dirty="0" err="1" smtClean="0"/>
              <a:t>Yeoman</a:t>
            </a:r>
            <a:r>
              <a:rPr lang="es-ES" dirty="0" smtClean="0"/>
              <a:t> es un </a:t>
            </a:r>
            <a:r>
              <a:rPr lang="es-ES" dirty="0" err="1" smtClean="0"/>
              <a:t>workflow</a:t>
            </a:r>
            <a:r>
              <a:rPr lang="es-ES" dirty="0" smtClean="0"/>
              <a:t> que nos ayuda en la creación de nuestro proyecto web, construyendo la estructura del mismo y agregando un par de herramientas que nos resultarán muy útiles durante el desarrollo del mismo</a:t>
            </a:r>
            <a:endParaRPr lang="es-ES" dirty="0"/>
          </a:p>
        </p:txBody>
      </p:sp>
      <p:pic>
        <p:nvPicPr>
          <p:cNvPr id="15" name="Picture 8" descr="C:\Users\mcl\Desktop\documentacion de WUSIC\grunt-200x2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0" y="2992729"/>
            <a:ext cx="1274023" cy="1274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mcl\Desktop\documentacion de WUSIC\bow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535" y="4646574"/>
            <a:ext cx="1267988" cy="1267988"/>
          </a:xfrm>
          <a:prstGeom prst="rect">
            <a:avLst/>
          </a:prstGeom>
          <a:noFill/>
          <a:extLst>
            <a:ext uri="{909E8E84-426E-40DD-AFC4-6F175D3DCCD1}">
              <a14:hiddenFill xmlns:a14="http://schemas.microsoft.com/office/drawing/2010/main">
                <a:solidFill>
                  <a:srgbClr val="FFFFFF"/>
                </a:solidFill>
              </a14:hiddenFill>
            </a:ext>
          </a:extLst>
        </p:spPr>
      </p:pic>
      <p:sp>
        <p:nvSpPr>
          <p:cNvPr id="17" name="CuadroTexto 16"/>
          <p:cNvSpPr txBox="1"/>
          <p:nvPr/>
        </p:nvSpPr>
        <p:spPr>
          <a:xfrm>
            <a:off x="2519772" y="2992729"/>
            <a:ext cx="6372708" cy="646331"/>
          </a:xfrm>
          <a:prstGeom prst="rect">
            <a:avLst/>
          </a:prstGeom>
          <a:noFill/>
        </p:spPr>
        <p:txBody>
          <a:bodyPr wrap="square" rtlCol="0">
            <a:spAutoFit/>
          </a:bodyPr>
          <a:lstStyle/>
          <a:p>
            <a:pPr algn="just"/>
            <a:r>
              <a:rPr lang="es-ES" b="1" dirty="0" err="1" smtClean="0"/>
              <a:t>Grunt</a:t>
            </a:r>
            <a:r>
              <a:rPr lang="es-ES" b="1" dirty="0" smtClean="0"/>
              <a:t>: </a:t>
            </a:r>
            <a:r>
              <a:rPr lang="es-ES" dirty="0" smtClean="0"/>
              <a:t>Será nuestro servidor de pruebas, como podría ser Apache o </a:t>
            </a:r>
            <a:r>
              <a:rPr lang="es-ES" dirty="0" err="1" smtClean="0"/>
              <a:t>Tomcat</a:t>
            </a:r>
            <a:r>
              <a:rPr lang="es-ES" dirty="0" smtClean="0"/>
              <a:t> en </a:t>
            </a:r>
            <a:r>
              <a:rPr lang="es-ES" dirty="0" err="1" smtClean="0"/>
              <a:t>xampp</a:t>
            </a:r>
            <a:r>
              <a:rPr lang="es-ES" dirty="0" smtClean="0"/>
              <a:t>.</a:t>
            </a:r>
            <a:endParaRPr lang="es-ES" dirty="0"/>
          </a:p>
        </p:txBody>
      </p:sp>
      <p:sp>
        <p:nvSpPr>
          <p:cNvPr id="18" name="CuadroTexto 17"/>
          <p:cNvSpPr txBox="1"/>
          <p:nvPr/>
        </p:nvSpPr>
        <p:spPr>
          <a:xfrm>
            <a:off x="2519772" y="4493471"/>
            <a:ext cx="6372708" cy="646331"/>
          </a:xfrm>
          <a:prstGeom prst="rect">
            <a:avLst/>
          </a:prstGeom>
          <a:noFill/>
        </p:spPr>
        <p:txBody>
          <a:bodyPr wrap="square" rtlCol="0">
            <a:spAutoFit/>
          </a:bodyPr>
          <a:lstStyle/>
          <a:p>
            <a:pPr algn="just"/>
            <a:r>
              <a:rPr lang="es-ES" b="1" dirty="0" err="1" smtClean="0"/>
              <a:t>Bower</a:t>
            </a:r>
            <a:r>
              <a:rPr lang="es-ES" b="1" dirty="0" smtClean="0"/>
              <a:t>: </a:t>
            </a:r>
            <a:r>
              <a:rPr lang="es-ES" dirty="0" smtClean="0"/>
              <a:t>Es un instalador de librerías para </a:t>
            </a:r>
            <a:r>
              <a:rPr lang="es-ES" dirty="0" err="1" smtClean="0"/>
              <a:t>front-end</a:t>
            </a:r>
            <a:r>
              <a:rPr lang="es-ES" dirty="0" smtClean="0"/>
              <a:t> (</a:t>
            </a:r>
            <a:r>
              <a:rPr lang="es-ES" dirty="0" err="1" smtClean="0"/>
              <a:t>jQuery</a:t>
            </a:r>
            <a:r>
              <a:rPr lang="es-ES" dirty="0" smtClean="0"/>
              <a:t>, </a:t>
            </a:r>
            <a:r>
              <a:rPr lang="es-ES" dirty="0" err="1" smtClean="0"/>
              <a:t>bootstrap</a:t>
            </a:r>
            <a:r>
              <a:rPr lang="es-ES" dirty="0" smtClean="0"/>
              <a:t>..) y administrador de dependencias (similar a </a:t>
            </a:r>
            <a:r>
              <a:rPr lang="es-ES" dirty="0" err="1" smtClean="0"/>
              <a:t>Maven</a:t>
            </a:r>
            <a:r>
              <a:rPr lang="es-ES" dirty="0" smtClean="0"/>
              <a:t>).</a:t>
            </a:r>
            <a:endParaRPr lang="es-ES" dirty="0"/>
          </a:p>
        </p:txBody>
      </p:sp>
    </p:spTree>
    <p:extLst>
      <p:ext uri="{BB962C8B-B14F-4D97-AF65-F5344CB8AC3E}">
        <p14:creationId xmlns:p14="http://schemas.microsoft.com/office/powerpoint/2010/main" val="2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pic>
        <p:nvPicPr>
          <p:cNvPr id="4" name="Imagen 3"/>
          <p:cNvPicPr>
            <a:picLocks noChangeAspect="1"/>
          </p:cNvPicPr>
          <p:nvPr/>
        </p:nvPicPr>
        <p:blipFill>
          <a:blip r:embed="rId2"/>
          <a:stretch>
            <a:fillRect/>
          </a:stretch>
        </p:blipFill>
        <p:spPr>
          <a:xfrm>
            <a:off x="0" y="1"/>
            <a:ext cx="1528431" cy="476250"/>
          </a:xfrm>
          <a:prstGeom prst="rect">
            <a:avLst/>
          </a:prstGeom>
        </p:spPr>
      </p:pic>
      <p:sp>
        <p:nvSpPr>
          <p:cNvPr id="5" name="CuadroTexto 4"/>
          <p:cNvSpPr txBox="1"/>
          <p:nvPr/>
        </p:nvSpPr>
        <p:spPr>
          <a:xfrm>
            <a:off x="1314450" y="1412776"/>
            <a:ext cx="6984776" cy="7478970"/>
          </a:xfrm>
          <a:prstGeom prst="rect">
            <a:avLst/>
          </a:prstGeom>
          <a:noFill/>
        </p:spPr>
        <p:txBody>
          <a:bodyPr wrap="square" rtlCol="0">
            <a:spAutoFit/>
          </a:bodyPr>
          <a:lstStyle/>
          <a:p>
            <a:r>
              <a:rPr lang="es-ES" dirty="0" smtClean="0"/>
              <a:t>Como su propio nombre indica es un </a:t>
            </a:r>
            <a:r>
              <a:rPr lang="es-ES" dirty="0" err="1" smtClean="0"/>
              <a:t>stack</a:t>
            </a:r>
            <a:r>
              <a:rPr lang="es-ES" dirty="0" smtClean="0"/>
              <a:t>, (conjunto) de herramientas de programación, que comprende cuatro:</a:t>
            </a:r>
          </a:p>
          <a:p>
            <a:endParaRPr lang="es-ES" dirty="0"/>
          </a:p>
          <a:p>
            <a:r>
              <a:rPr lang="es-ES" sz="4800" dirty="0" smtClean="0"/>
              <a:t>M                   </a:t>
            </a:r>
            <a:r>
              <a:rPr lang="es-ES" sz="2000" dirty="0" smtClean="0"/>
              <a:t>Base de datos </a:t>
            </a:r>
            <a:r>
              <a:rPr lang="es-ES" sz="2000" dirty="0" err="1" smtClean="0"/>
              <a:t>NoSQL</a:t>
            </a:r>
            <a:endParaRPr lang="es-ES" sz="2000" dirty="0" smtClean="0"/>
          </a:p>
          <a:p>
            <a:endParaRPr lang="es-ES" dirty="0"/>
          </a:p>
          <a:p>
            <a:r>
              <a:rPr lang="es-ES" sz="4800" dirty="0" smtClean="0"/>
              <a:t>E                     </a:t>
            </a:r>
            <a:r>
              <a:rPr lang="es-ES" sz="2000" dirty="0" err="1" smtClean="0"/>
              <a:t>framework</a:t>
            </a:r>
            <a:r>
              <a:rPr lang="es-ES" sz="2000" dirty="0" smtClean="0"/>
              <a:t> para Node.JS</a:t>
            </a:r>
          </a:p>
          <a:p>
            <a:endParaRPr lang="es-ES" sz="2000" dirty="0" smtClean="0"/>
          </a:p>
          <a:p>
            <a:r>
              <a:rPr lang="es-ES" sz="4800" dirty="0" smtClean="0"/>
              <a:t>A            </a:t>
            </a:r>
            <a:r>
              <a:rPr lang="es-ES" sz="2000" dirty="0" err="1" smtClean="0"/>
              <a:t>framework</a:t>
            </a:r>
            <a:r>
              <a:rPr lang="es-ES" sz="2000" dirty="0" smtClean="0"/>
              <a:t> JS para el lado cliente</a:t>
            </a:r>
          </a:p>
          <a:p>
            <a:endParaRPr lang="es-ES" sz="2000" dirty="0"/>
          </a:p>
          <a:p>
            <a:endParaRPr lang="es-ES" sz="2000" dirty="0" smtClean="0"/>
          </a:p>
          <a:p>
            <a:pPr lvl="0"/>
            <a:r>
              <a:rPr lang="es-ES" sz="4800" dirty="0" smtClean="0"/>
              <a:t>N</a:t>
            </a:r>
            <a:r>
              <a:rPr lang="es-ES" sz="4800" dirty="0" smtClean="0">
                <a:solidFill>
                  <a:srgbClr val="FFFFFF"/>
                </a:solidFill>
              </a:rPr>
              <a:t>            </a:t>
            </a:r>
            <a:r>
              <a:rPr lang="es-ES" sz="2000" dirty="0" err="1" smtClean="0">
                <a:solidFill>
                  <a:srgbClr val="FFFFFF"/>
                </a:solidFill>
              </a:rPr>
              <a:t>framework</a:t>
            </a:r>
            <a:r>
              <a:rPr lang="es-ES" sz="2000" dirty="0" smtClean="0">
                <a:solidFill>
                  <a:srgbClr val="FFFFFF"/>
                </a:solidFill>
              </a:rPr>
              <a:t> </a:t>
            </a:r>
            <a:r>
              <a:rPr lang="es-ES" sz="2000" dirty="0">
                <a:solidFill>
                  <a:srgbClr val="FFFFFF"/>
                </a:solidFill>
              </a:rPr>
              <a:t>JS para el lado </a:t>
            </a:r>
            <a:r>
              <a:rPr lang="es-ES" sz="2000" dirty="0" smtClean="0">
                <a:solidFill>
                  <a:srgbClr val="FFFFFF"/>
                </a:solidFill>
              </a:rPr>
              <a:t>servidor</a:t>
            </a:r>
            <a:endParaRPr lang="es-ES" sz="2000" dirty="0">
              <a:solidFill>
                <a:srgbClr val="FFFFFF"/>
              </a:solidFill>
            </a:endParaRPr>
          </a:p>
          <a:p>
            <a:endParaRPr lang="es-ES" sz="4800" dirty="0"/>
          </a:p>
          <a:p>
            <a:endParaRPr lang="es-ES" dirty="0" smtClean="0"/>
          </a:p>
          <a:p>
            <a:endParaRPr lang="es-ES" dirty="0"/>
          </a:p>
          <a:p>
            <a:endParaRPr lang="es-ES" dirty="0" smtClean="0"/>
          </a:p>
          <a:p>
            <a:endParaRPr lang="es-ES" dirty="0"/>
          </a:p>
          <a:p>
            <a:endParaRPr lang="es-ES" dirty="0" smtClean="0"/>
          </a:p>
          <a:p>
            <a:endParaRPr lang="es-ES" dirty="0"/>
          </a:p>
        </p:txBody>
      </p:sp>
      <p:pic>
        <p:nvPicPr>
          <p:cNvPr id="6" name="Imagen 5"/>
          <p:cNvPicPr>
            <a:picLocks noChangeAspect="1"/>
          </p:cNvPicPr>
          <p:nvPr/>
        </p:nvPicPr>
        <p:blipFill>
          <a:blip r:embed="rId3"/>
          <a:stretch>
            <a:fillRect/>
          </a:stretch>
        </p:blipFill>
        <p:spPr>
          <a:xfrm>
            <a:off x="1993032" y="2313886"/>
            <a:ext cx="2133600" cy="790575"/>
          </a:xfrm>
          <a:prstGeom prst="rect">
            <a:avLst/>
          </a:prstGeom>
        </p:spPr>
      </p:pic>
      <p:pic>
        <p:nvPicPr>
          <p:cNvPr id="14" name="Imagen 13"/>
          <p:cNvPicPr>
            <a:picLocks noChangeAspect="1"/>
          </p:cNvPicPr>
          <p:nvPr/>
        </p:nvPicPr>
        <p:blipFill>
          <a:blip r:embed="rId4"/>
          <a:stretch>
            <a:fillRect/>
          </a:stretch>
        </p:blipFill>
        <p:spPr>
          <a:xfrm>
            <a:off x="1971045" y="3375721"/>
            <a:ext cx="2328232" cy="559955"/>
          </a:xfrm>
          <a:prstGeom prst="rect">
            <a:avLst/>
          </a:prstGeom>
        </p:spPr>
      </p:pic>
      <p:pic>
        <p:nvPicPr>
          <p:cNvPr id="19" name="Picture 3" descr="C:\Users\mcl\Desktop\documentacion de WUSIC\angular-js-preview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1045" y="4281674"/>
            <a:ext cx="947308" cy="9473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C:\Users\mcl\Desktop\documentacion de WUSIC\nodebad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7015" y="5526360"/>
            <a:ext cx="1082817" cy="1082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9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smtClean="0">
                <a:latin typeface="Lato Hairline" pitchFamily="34" charset="0"/>
              </a:rPr>
              <a:t>MEAN </a:t>
            </a:r>
            <a:r>
              <a:rPr lang="es-ES" sz="3600" i="0" u="sng" dirty="0" err="1" smtClean="0">
                <a:latin typeface="Lato Hairline" pitchFamily="34" charset="0"/>
              </a:rPr>
              <a:t>stack</a:t>
            </a:r>
            <a:endParaRPr lang="es-ES" sz="3600" i="0" u="sng" dirty="0">
              <a:latin typeface="Lato Hairline" pitchFamily="34" charset="0"/>
            </a:endParaRPr>
          </a:p>
        </p:txBody>
      </p:sp>
      <p:sp>
        <p:nvSpPr>
          <p:cNvPr id="2" name="1 Rectángulo"/>
          <p:cNvSpPr/>
          <p:nvPr/>
        </p:nvSpPr>
        <p:spPr>
          <a:xfrm>
            <a:off x="3275856" y="611510"/>
            <a:ext cx="2160240" cy="369332"/>
          </a:xfrm>
          <a:prstGeom prst="rect">
            <a:avLst/>
          </a:prstGeom>
        </p:spPr>
        <p:txBody>
          <a:bodyPr wrap="square">
            <a:spAutoFit/>
          </a:bodyPr>
          <a:lstStyle/>
          <a:p>
            <a:r>
              <a:rPr lang="es-ES" dirty="0"/>
              <a:t>https</a:t>
            </a:r>
            <a:r>
              <a:rPr lang="es-ES" dirty="0" smtClean="0"/>
              <a:t>://</a:t>
            </a:r>
            <a:r>
              <a:rPr lang="es-ES" b="1" dirty="0" smtClean="0"/>
              <a:t>mean.</a:t>
            </a:r>
            <a:r>
              <a:rPr lang="es-ES" dirty="0" smtClean="0"/>
              <a:t>io/#!/</a:t>
            </a:r>
            <a:endParaRPr lang="es-ES" dirty="0"/>
          </a:p>
        </p:txBody>
      </p:sp>
      <p:sp>
        <p:nvSpPr>
          <p:cNvPr id="12" name="Título 1"/>
          <p:cNvSpPr txBox="1">
            <a:spLocks/>
          </p:cNvSpPr>
          <p:nvPr/>
        </p:nvSpPr>
        <p:spPr>
          <a:xfrm>
            <a:off x="971600" y="1061416"/>
            <a:ext cx="2782080" cy="587152"/>
          </a:xfrm>
          <a:prstGeom prst="rect">
            <a:avLst/>
          </a:prstGeom>
        </p:spPr>
        <p:txBody>
          <a:bodyPr vert="horz" lIns="91440" tIns="45720" rIns="91440" bIns="45720" rtlCol="0" anchor="t">
            <a:normAutofit/>
          </a:bodyPr>
          <a:lstStyle>
            <a:lvl1pPr algn="l" defTabSz="914400" rtl="0" eaLnBrk="1" latinLnBrk="0" hangingPunct="1">
              <a:spcBef>
                <a:spcPct val="0"/>
              </a:spcBef>
              <a:buNone/>
              <a:defRPr sz="18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ES" dirty="0" smtClean="0"/>
              <a:t>¿Por qué MEAN?</a:t>
            </a:r>
            <a:endParaRPr lang="es-ES" dirty="0"/>
          </a:p>
        </p:txBody>
      </p:sp>
      <p:sp>
        <p:nvSpPr>
          <p:cNvPr id="3" name="CuadroTexto 2"/>
          <p:cNvSpPr txBox="1"/>
          <p:nvPr/>
        </p:nvSpPr>
        <p:spPr>
          <a:xfrm>
            <a:off x="971600" y="1648568"/>
            <a:ext cx="7488832" cy="4801314"/>
          </a:xfrm>
          <a:prstGeom prst="rect">
            <a:avLst/>
          </a:prstGeom>
          <a:noFill/>
        </p:spPr>
        <p:txBody>
          <a:bodyPr wrap="square" rtlCol="0">
            <a:spAutoFit/>
          </a:bodyPr>
          <a:lstStyle/>
          <a:p>
            <a:pPr algn="just"/>
            <a:r>
              <a:rPr lang="es-ES" dirty="0" smtClean="0"/>
              <a:t>En un principio, pensamos desarrollar nuestra aplicación con J2EE, pero poco después empezamos a interesarnos por qué lenguajes estaban más a la vanguardia, eran más jóvenes, y estaban siendo más solicitados. Así fue como dimos con MEAN, e investigando acerca de él, resultó que se adaptaba a lo que podría necesitar una red social de cierta envergadura que tratara con </a:t>
            </a:r>
            <a:r>
              <a:rPr lang="es-ES" dirty="0" err="1" smtClean="0"/>
              <a:t>big</a:t>
            </a:r>
            <a:r>
              <a:rPr lang="es-ES" dirty="0" smtClean="0"/>
              <a:t> data.</a:t>
            </a:r>
          </a:p>
          <a:p>
            <a:pPr algn="just"/>
            <a:r>
              <a:rPr lang="es-ES" dirty="0" smtClean="0"/>
              <a:t>Big data, como su propio nombre indica se llama </a:t>
            </a:r>
            <a:r>
              <a:rPr lang="es-ES" dirty="0"/>
              <a:t>al tratamiento y análisis de enormes repositorios de datos, tan desproporcionadamente grandes que resulta imposible tratarlos con las herramientas de bases de datos y analíticas convencionales</a:t>
            </a:r>
            <a:r>
              <a:rPr lang="es-ES" dirty="0" smtClean="0"/>
              <a:t>.</a:t>
            </a:r>
          </a:p>
          <a:p>
            <a:pPr algn="just"/>
            <a:r>
              <a:rPr lang="es-ES" dirty="0" smtClean="0"/>
              <a:t>MEAN nos ayuda con esto de varias maneras, con </a:t>
            </a:r>
            <a:r>
              <a:rPr lang="es-ES" b="1" dirty="0" err="1" smtClean="0"/>
              <a:t>MongoDB</a:t>
            </a:r>
            <a:r>
              <a:rPr lang="es-ES" dirty="0" smtClean="0"/>
              <a:t> (aunque no lo utilicemos, luego explicaremos porque), aumentamos las velocidades de consulta, esto se logra porque la información se guarda a través de documentos en formato JSON. Con </a:t>
            </a:r>
            <a:r>
              <a:rPr lang="es-ES" b="1" dirty="0" err="1" smtClean="0"/>
              <a:t>Node</a:t>
            </a:r>
            <a:r>
              <a:rPr lang="es-ES" dirty="0" smtClean="0"/>
              <a:t>, conseguimos mucha más capacidad de concurrencia en las conexiones, y, utilizando todos ellos, desarrollamos de manera </a:t>
            </a:r>
            <a:r>
              <a:rPr lang="es-ES" b="1" dirty="0" err="1" smtClean="0"/>
              <a:t>end</a:t>
            </a:r>
            <a:r>
              <a:rPr lang="es-ES" b="1" dirty="0" smtClean="0"/>
              <a:t>-to-</a:t>
            </a:r>
            <a:r>
              <a:rPr lang="es-ES" b="1" dirty="0" err="1" smtClean="0"/>
              <a:t>end</a:t>
            </a:r>
            <a:r>
              <a:rPr lang="es-ES" dirty="0" smtClean="0"/>
              <a:t>, es decir, utilizando el mismo lenguaje de programación (</a:t>
            </a:r>
            <a:r>
              <a:rPr lang="es-ES" dirty="0" err="1" smtClean="0"/>
              <a:t>javascript</a:t>
            </a:r>
            <a:r>
              <a:rPr lang="es-ES" dirty="0" smtClean="0"/>
              <a:t>) en todos los niveles.</a:t>
            </a:r>
            <a:endParaRPr lang="es-ES" dirty="0"/>
          </a:p>
        </p:txBody>
      </p:sp>
      <p:pic>
        <p:nvPicPr>
          <p:cNvPr id="13" name="Imagen 12"/>
          <p:cNvPicPr>
            <a:picLocks noChangeAspect="1"/>
          </p:cNvPicPr>
          <p:nvPr/>
        </p:nvPicPr>
        <p:blipFill>
          <a:blip r:embed="rId2"/>
          <a:stretch>
            <a:fillRect/>
          </a:stretch>
        </p:blipFill>
        <p:spPr>
          <a:xfrm>
            <a:off x="0" y="1"/>
            <a:ext cx="1528431" cy="476250"/>
          </a:xfrm>
          <a:prstGeom prst="rect">
            <a:avLst/>
          </a:prstGeom>
        </p:spPr>
      </p:pic>
    </p:spTree>
    <p:extLst>
      <p:ext uri="{BB962C8B-B14F-4D97-AF65-F5344CB8AC3E}">
        <p14:creationId xmlns:p14="http://schemas.microsoft.com/office/powerpoint/2010/main" val="361605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a:xfrm>
            <a:off x="7884368" y="0"/>
            <a:ext cx="1259632" cy="476250"/>
          </a:xfrm>
        </p:spPr>
        <p:txBody>
          <a:bodyPr>
            <a:noAutofit/>
          </a:bodyPr>
          <a:lstStyle/>
          <a:p>
            <a:r>
              <a:rPr lang="es-ES" sz="2000" dirty="0" err="1" smtClean="0">
                <a:latin typeface="Lato Hairline" pitchFamily="34" charset="0"/>
              </a:rPr>
              <a:t>WusicK</a:t>
            </a:r>
            <a:endParaRPr lang="es-ES" sz="2000" dirty="0">
              <a:latin typeface="Lato Hairline" pitchFamily="34" charset="0"/>
            </a:endParaRPr>
          </a:p>
        </p:txBody>
      </p:sp>
      <p:sp>
        <p:nvSpPr>
          <p:cNvPr id="11" name="10 Marcador de texto"/>
          <p:cNvSpPr>
            <a:spLocks noGrp="1"/>
          </p:cNvSpPr>
          <p:nvPr>
            <p:ph type="body" idx="1"/>
          </p:nvPr>
        </p:nvSpPr>
        <p:spPr>
          <a:xfrm>
            <a:off x="3059832" y="0"/>
            <a:ext cx="3312368" cy="611510"/>
          </a:xfrm>
        </p:spPr>
        <p:txBody>
          <a:bodyPr>
            <a:noAutofit/>
          </a:bodyPr>
          <a:lstStyle/>
          <a:p>
            <a:r>
              <a:rPr lang="es-ES" sz="3600" i="0" u="sng" dirty="0" err="1">
                <a:latin typeface="Lato Hairline" pitchFamily="34" charset="0"/>
              </a:rPr>
              <a:t>m</a:t>
            </a:r>
            <a:r>
              <a:rPr lang="es-ES" sz="3600" i="0" u="sng" dirty="0" err="1" smtClean="0">
                <a:latin typeface="Lato Hairline" pitchFamily="34" charset="0"/>
              </a:rPr>
              <a:t>ongoDB</a:t>
            </a:r>
            <a:endParaRPr lang="es-ES" sz="3600" i="0" u="sng" dirty="0">
              <a:latin typeface="Lato Hairline" pitchFamily="34" charset="0"/>
            </a:endParaRPr>
          </a:p>
        </p:txBody>
      </p:sp>
      <p:sp>
        <p:nvSpPr>
          <p:cNvPr id="2" name="1 Rectángulo"/>
          <p:cNvSpPr/>
          <p:nvPr/>
        </p:nvSpPr>
        <p:spPr>
          <a:xfrm>
            <a:off x="2880910" y="596545"/>
            <a:ext cx="2854436" cy="369332"/>
          </a:xfrm>
          <a:prstGeom prst="rect">
            <a:avLst/>
          </a:prstGeom>
        </p:spPr>
        <p:txBody>
          <a:bodyPr wrap="none">
            <a:spAutoFit/>
          </a:bodyPr>
          <a:lstStyle/>
          <a:p>
            <a:r>
              <a:rPr lang="es-ES" dirty="0" smtClean="0"/>
              <a:t>http</a:t>
            </a:r>
            <a:r>
              <a:rPr lang="es-ES" dirty="0"/>
              <a:t>://www.</a:t>
            </a:r>
            <a:r>
              <a:rPr lang="es-ES" b="1" dirty="0"/>
              <a:t>mongodb</a:t>
            </a:r>
            <a:r>
              <a:rPr lang="es-ES" dirty="0"/>
              <a:t>.org</a:t>
            </a:r>
            <a:r>
              <a:rPr lang="es-ES" dirty="0" smtClean="0"/>
              <a:t>/</a:t>
            </a:r>
            <a:endParaRPr lang="es-ES" dirty="0"/>
          </a:p>
        </p:txBody>
      </p:sp>
      <p:sp>
        <p:nvSpPr>
          <p:cNvPr id="3" name="CuadroTexto 2"/>
          <p:cNvSpPr txBox="1"/>
          <p:nvPr/>
        </p:nvSpPr>
        <p:spPr>
          <a:xfrm>
            <a:off x="809328" y="1289242"/>
            <a:ext cx="7704856" cy="2031325"/>
          </a:xfrm>
          <a:prstGeom prst="rect">
            <a:avLst/>
          </a:prstGeom>
          <a:noFill/>
        </p:spPr>
        <p:txBody>
          <a:bodyPr wrap="square" rtlCol="0">
            <a:spAutoFit/>
          </a:bodyPr>
          <a:lstStyle/>
          <a:p>
            <a:pPr algn="just"/>
            <a:r>
              <a:rPr lang="es-ES" dirty="0"/>
              <a:t>E</a:t>
            </a:r>
            <a:r>
              <a:rPr lang="es-ES" dirty="0" smtClean="0"/>
              <a:t>s </a:t>
            </a:r>
            <a:r>
              <a:rPr lang="es-ES" dirty="0"/>
              <a:t>una base de datos no relacional (</a:t>
            </a:r>
            <a:r>
              <a:rPr lang="es-ES" b="1" dirty="0" err="1"/>
              <a:t>NoSQL</a:t>
            </a:r>
            <a:r>
              <a:rPr lang="es-ES" dirty="0" smtClean="0"/>
              <a:t>) </a:t>
            </a:r>
            <a:r>
              <a:rPr lang="es-ES" dirty="0"/>
              <a:t>de código abierto que guarda los datos en documentos tipo </a:t>
            </a:r>
            <a:r>
              <a:rPr lang="es-ES" b="1" dirty="0"/>
              <a:t>JSON</a:t>
            </a:r>
            <a:r>
              <a:rPr lang="es-ES" dirty="0"/>
              <a:t> (JavaScript </a:t>
            </a:r>
            <a:r>
              <a:rPr lang="es-ES" dirty="0" err="1"/>
              <a:t>Object</a:t>
            </a:r>
            <a:r>
              <a:rPr lang="es-ES" dirty="0"/>
              <a:t> </a:t>
            </a:r>
            <a:r>
              <a:rPr lang="es-ES" dirty="0" err="1"/>
              <a:t>Notation</a:t>
            </a:r>
            <a:r>
              <a:rPr lang="es-ES" dirty="0" smtClean="0"/>
              <a:t>) (orientada a documentos) </a:t>
            </a:r>
            <a:r>
              <a:rPr lang="es-ES" dirty="0"/>
              <a:t> pero en forma binaria (BSON) para hacer la integración de una manera más rápida. Se pueden ejecutar operaciones en JavaScript en su consola en  lugar de consultas SQL. Además tiene una gran integración con Node.js con los  driver propio y con </a:t>
            </a:r>
            <a:r>
              <a:rPr lang="es-ES" dirty="0" err="1"/>
              <a:t>Mongoose</a:t>
            </a:r>
            <a:r>
              <a:rPr lang="es-ES" dirty="0"/>
              <a:t>. Debido a su flexibilidad es muy escalable y ayuda al desarrollo ágil de proyectos web.</a:t>
            </a:r>
            <a:endParaRPr lang="es-ES" dirty="0"/>
          </a:p>
        </p:txBody>
      </p:sp>
      <p:pic>
        <p:nvPicPr>
          <p:cNvPr id="12" name="Imagen 11"/>
          <p:cNvPicPr>
            <a:picLocks noChangeAspect="1"/>
          </p:cNvPicPr>
          <p:nvPr/>
        </p:nvPicPr>
        <p:blipFill>
          <a:blip r:embed="rId2"/>
          <a:stretch>
            <a:fillRect/>
          </a:stretch>
        </p:blipFill>
        <p:spPr>
          <a:xfrm>
            <a:off x="0" y="1"/>
            <a:ext cx="1869445" cy="692696"/>
          </a:xfrm>
          <a:prstGeom prst="rect">
            <a:avLst/>
          </a:prstGeom>
        </p:spPr>
      </p:pic>
      <p:pic>
        <p:nvPicPr>
          <p:cNvPr id="4" name="Imagen 3"/>
          <p:cNvPicPr>
            <a:picLocks noChangeAspect="1"/>
          </p:cNvPicPr>
          <p:nvPr/>
        </p:nvPicPr>
        <p:blipFill>
          <a:blip r:embed="rId3"/>
          <a:stretch>
            <a:fillRect/>
          </a:stretch>
        </p:blipFill>
        <p:spPr>
          <a:xfrm>
            <a:off x="2871365" y="3320567"/>
            <a:ext cx="3343275" cy="2495550"/>
          </a:xfrm>
          <a:prstGeom prst="rect">
            <a:avLst/>
          </a:prstGeom>
        </p:spPr>
      </p:pic>
      <p:sp>
        <p:nvSpPr>
          <p:cNvPr id="13" name="CuadroTexto 12"/>
          <p:cNvSpPr txBox="1"/>
          <p:nvPr/>
        </p:nvSpPr>
        <p:spPr>
          <a:xfrm>
            <a:off x="934722" y="5816117"/>
            <a:ext cx="7704856" cy="646331"/>
          </a:xfrm>
          <a:prstGeom prst="rect">
            <a:avLst/>
          </a:prstGeom>
          <a:noFill/>
        </p:spPr>
        <p:txBody>
          <a:bodyPr wrap="square" rtlCol="0">
            <a:spAutoFit/>
          </a:bodyPr>
          <a:lstStyle/>
          <a:p>
            <a:pPr algn="just"/>
            <a:r>
              <a:rPr lang="es-ES" dirty="0" smtClean="0"/>
              <a:t>En nuestro caso no hemos utilizado </a:t>
            </a:r>
            <a:r>
              <a:rPr lang="es-ES" dirty="0" err="1" smtClean="0"/>
              <a:t>MongoDB</a:t>
            </a:r>
            <a:r>
              <a:rPr lang="es-ES" dirty="0" smtClean="0"/>
              <a:t> (aunque hubiera sido lo ideal) porque teníamos la base da datos creada prácticamente completa en </a:t>
            </a:r>
            <a:r>
              <a:rPr lang="es-ES" dirty="0" err="1" smtClean="0"/>
              <a:t>MySQL</a:t>
            </a:r>
            <a:endParaRPr lang="es-ES" dirty="0"/>
          </a:p>
        </p:txBody>
      </p:sp>
    </p:spTree>
    <p:extLst>
      <p:ext uri="{BB962C8B-B14F-4D97-AF65-F5344CB8AC3E}">
        <p14:creationId xmlns:p14="http://schemas.microsoft.com/office/powerpoint/2010/main" val="24801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eria comercial">
  <a:themeElements>
    <a:clrScheme name="feria comercial">
      <a:dk1>
        <a:srgbClr val="3F3F3F"/>
      </a:dk1>
      <a:lt1>
        <a:srgbClr val="FFFFFF"/>
      </a:lt1>
      <a:dk2>
        <a:srgbClr val="7DAFC3"/>
      </a:dk2>
      <a:lt2>
        <a:srgbClr val="E5E4DF"/>
      </a:lt2>
      <a:accent1>
        <a:srgbClr val="7C959A"/>
      </a:accent1>
      <a:accent2>
        <a:srgbClr val="DB8631"/>
      </a:accent2>
      <a:accent3>
        <a:srgbClr val="E3CC5A"/>
      </a:accent3>
      <a:accent4>
        <a:srgbClr val="ACADA8"/>
      </a:accent4>
      <a:accent5>
        <a:srgbClr val="927C61"/>
      </a:accent5>
      <a:accent6>
        <a:srgbClr val="B3B435"/>
      </a:accent6>
      <a:hlink>
        <a:srgbClr val="0079A4"/>
      </a:hlink>
      <a:folHlink>
        <a:srgbClr val="595959"/>
      </a:folHlink>
    </a:clrScheme>
    <a:fontScheme name="feria comercial">
      <a:majorFont>
        <a:latin typeface="Arial Black"/>
        <a:ea typeface=""/>
        <a:cs typeface=""/>
        <a:font script="Jpan" typeface="ＭＳ Ｐゴシック"/>
        <a:font script="Hang" typeface="HY견고딕"/>
        <a:font script="Hans" typeface="宋体"/>
        <a:font script="Hant" typeface="新細明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ria comercial">
      <a:fillStyleLst>
        <a:solidFill>
          <a:schemeClr val="phClr"/>
        </a:solidFill>
        <a:gradFill rotWithShape="1">
          <a:gsLst>
            <a:gs pos="0">
              <a:schemeClr val="phClr">
                <a:tint val="45000"/>
                <a:satMod val="300000"/>
              </a:schemeClr>
            </a:gs>
            <a:gs pos="35000">
              <a:schemeClr val="phClr">
                <a:tint val="45000"/>
                <a:satMod val="300000"/>
              </a:schemeClr>
            </a:gs>
            <a:gs pos="69000">
              <a:schemeClr val="phClr">
                <a:tint val="45000"/>
                <a:satMod val="350000"/>
              </a:schemeClr>
            </a:gs>
            <a:gs pos="100000">
              <a:schemeClr val="phClr">
                <a:tint val="60000"/>
                <a:satMod val="350000"/>
              </a:schemeClr>
            </a:gs>
          </a:gsLst>
          <a:path path="circle">
            <a:fillToRect l="50000" t="50000" r="100000" b="100000"/>
          </a:path>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9525" cap="rnd" cmpd="sng" algn="ctr">
          <a:solidFill>
            <a:schemeClr val="phClr"/>
          </a:solidFill>
          <a:prstDash val="solid"/>
        </a:ln>
        <a:ln w="38475" cap="flat" cmpd="sng" algn="ctr">
          <a:solidFill>
            <a:schemeClr val="phClr"/>
          </a:solidFill>
          <a:prstDash val="solid"/>
        </a:ln>
        <a:ln w="54850" cap="flat" cmpd="sng" algn="ctr">
          <a:solidFill>
            <a:schemeClr val="phClr"/>
          </a:solidFill>
          <a:prstDash val="solid"/>
        </a:ln>
      </a:lnStyleLst>
      <a:effectStyleLst>
        <a:effectStyle>
          <a:effectLst>
            <a:outerShdw blurRad="50800" dist="25400" dir="5400000" rotWithShape="0">
              <a:srgbClr val="000000">
                <a:alpha val="55000"/>
              </a:srgbClr>
            </a:outerShdw>
          </a:effectLst>
        </a:effectStyle>
        <a:effectStyle>
          <a:effectLst>
            <a:outerShdw blurRad="50800" dist="25400" dir="5400000" rotWithShape="0">
              <a:srgbClr val="000000">
                <a:alpha val="44000"/>
              </a:srgbClr>
            </a:outerShdw>
          </a:effectLst>
        </a:effectStyle>
        <a:effectStyle>
          <a:effectLst>
            <a:outerShdw blurRad="50800" dist="25400" dir="5400000" rotWithShape="0">
              <a:srgbClr val="000000">
                <a:alpha val="55000"/>
              </a:srgbClr>
            </a:outerShdw>
          </a:effectLst>
          <a:scene3d>
            <a:camera prst="orthographicFront">
              <a:rot lat="0" lon="0" rev="0"/>
            </a:camera>
            <a:lightRig rig="brightRoom" dir="tl">
              <a:rot lat="0" lon="0" rev="3600000"/>
            </a:lightRig>
          </a:scene3d>
          <a:sp3d contourW="31750" prstMaterial="flat">
            <a:bevelT w="127000" h="254000" prst="angle"/>
            <a:contourClr>
              <a:schemeClr val="phClr">
                <a:shade val="20000"/>
              </a:schemeClr>
            </a:contourClr>
          </a:sp3d>
        </a:effectStyle>
      </a:effectStyleLst>
      <a:bgFillStyleLst>
        <a:solidFill>
          <a:schemeClr val="phClr"/>
        </a:solidFill>
        <a:gradFill rotWithShape="1">
          <a:gsLst>
            <a:gs pos="20000">
              <a:schemeClr val="phClr">
                <a:tint val="80000"/>
                <a:lumMod val="100000"/>
              </a:schemeClr>
            </a:gs>
            <a:gs pos="100000">
              <a:schemeClr val="phClr">
                <a:tint val="100000"/>
                <a:lumMod val="80000"/>
              </a:schemeClr>
            </a:gs>
          </a:gsLst>
          <a:path path="circle">
            <a:fillToRect l="50000" t="20000" r="100000" b="100000"/>
          </a:path>
        </a:gradFill>
        <a:gradFill rotWithShape="1">
          <a:gsLst>
            <a:gs pos="0">
              <a:schemeClr val="phClr">
                <a:tint val="100000"/>
                <a:lumMod val="100000"/>
              </a:schemeClr>
            </a:gs>
            <a:gs pos="100000">
              <a:schemeClr val="phClr">
                <a:shade val="100000"/>
                <a:lumMod val="60000"/>
              </a:schemeClr>
            </a:gs>
          </a:gsLst>
          <a:path path="circle">
            <a:fillToRect l="50000" t="2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TC101859861[[fn=Feria comercial]]</Template>
  <TotalTime>712</TotalTime>
  <Words>1360</Words>
  <Application>Microsoft Office PowerPoint</Application>
  <PresentationFormat>Presentación en pantalla (4:3)</PresentationFormat>
  <Paragraphs>117</Paragraphs>
  <Slides>21</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21</vt:i4>
      </vt:variant>
    </vt:vector>
  </HeadingPairs>
  <TitlesOfParts>
    <vt:vector size="28" baseType="lpstr">
      <vt:lpstr>Arial</vt:lpstr>
      <vt:lpstr>Arial Black</vt:lpstr>
      <vt:lpstr>Candara</vt:lpstr>
      <vt:lpstr>Consolas</vt:lpstr>
      <vt:lpstr>Lato Hairline</vt:lpstr>
      <vt:lpstr>Lato Light</vt:lpstr>
      <vt:lpstr>feria comercial</vt:lpstr>
      <vt:lpstr>Presentación de PowerPoint</vt:lpstr>
      <vt:lpstr>¿QUé ES?</vt:lpstr>
      <vt:lpstr>¿POR QUÉ?</vt:lpstr>
      <vt:lpstr>Presentación de PowerPoint</vt:lpstr>
      <vt:lpstr>Presentación de PowerPoint</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lpstr>WusicK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mcl</dc:creator>
  <cp:lastModifiedBy>Javi H</cp:lastModifiedBy>
  <cp:revision>83</cp:revision>
  <dcterms:created xsi:type="dcterms:W3CDTF">2014-06-04T22:27:54Z</dcterms:created>
  <dcterms:modified xsi:type="dcterms:W3CDTF">2014-06-05T19:09:22Z</dcterms:modified>
</cp:coreProperties>
</file>